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9" r:id="rId4"/>
    <p:sldId id="290" r:id="rId5"/>
    <p:sldId id="292" r:id="rId6"/>
    <p:sldId id="291" r:id="rId7"/>
    <p:sldId id="293" r:id="rId8"/>
    <p:sldId id="288" r:id="rId9"/>
    <p:sldId id="295" r:id="rId10"/>
    <p:sldId id="296" r:id="rId11"/>
    <p:sldId id="297" r:id="rId12"/>
    <p:sldId id="303" r:id="rId13"/>
    <p:sldId id="304" r:id="rId14"/>
    <p:sldId id="298" r:id="rId15"/>
    <p:sldId id="299" r:id="rId16"/>
    <p:sldId id="300" r:id="rId17"/>
    <p:sldId id="301" r:id="rId18"/>
    <p:sldId id="302" r:id="rId19"/>
    <p:sldId id="305" r:id="rId20"/>
    <p:sldId id="287" r:id="rId21"/>
    <p:sldId id="269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 Ros Kozarić" initials="MRK" lastIdx="1" clrIdx="0">
    <p:extLst>
      <p:ext uri="{19B8F6BF-5375-455C-9EA6-DF929625EA0E}">
        <p15:presenceInfo xmlns:p15="http://schemas.microsoft.com/office/powerpoint/2012/main" userId="Marija Ros Kozar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7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Izvor: </a:t>
            </a:r>
            <a:r>
              <a:rPr lang="hr-HR" dirty="0" err="1"/>
              <a:t>Wikimedia</a:t>
            </a:r>
            <a:r>
              <a:rPr lang="hr-HR" dirty="0"/>
              <a:t> - https://commons.wikimedia.org/wiki/File:Europe.jpg (datum skidanja : 8.7.2021.)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715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6" name="Picture 5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etika-net.com/vijesti/energetsko-gospodarstvo/sueski-kanal-blokiran-nasukanim-brodom-stvara-velike-probleme-32250" TargetMode="External"/><Relationship Id="rId2" Type="http://schemas.openxmlformats.org/officeDocument/2006/relationships/hyperlink" Target="https://www.bug.hr/transport/brod-pun-kontejnera-iz-kine-blokirao-sueski-kanal-19886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jutarnji.hr/vijesti/svijet/golemi-brod-zacepio-je-sueski-kanal-zasto-je-taj-prolaz-tako-strateski-vazan-ali-i-ranjiv-1506047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Južna Europa: more, krš i sunce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FDE8B6B-36CD-4B9B-A1EE-B2D8F88D5F97}"/>
              </a:ext>
            </a:extLst>
          </p:cNvPr>
          <p:cNvSpPr txBox="1"/>
          <p:nvPr/>
        </p:nvSpPr>
        <p:spPr>
          <a:xfrm>
            <a:off x="754602" y="1367161"/>
            <a:ext cx="357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JUŽNA EUROPA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F22D82DB-7FDE-45F9-8DFB-FFD8DCBC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24" y="2416788"/>
            <a:ext cx="10515600" cy="3304640"/>
          </a:xfrm>
        </p:spPr>
        <p:txBody>
          <a:bodyPr>
            <a:normAutofit/>
          </a:bodyPr>
          <a:lstStyle/>
          <a:p>
            <a:r>
              <a:rPr lang="hr-HR" sz="2400" dirty="0"/>
              <a:t>mlade ulančane planine nastale alpskim nabiranjem  </a:t>
            </a:r>
            <a:r>
              <a:rPr lang="hr-HR" sz="2400" i="1" dirty="0"/>
              <a:t>(Izdvojite ih pomoću geografske karte. U kojim su geološkim erama nastale?)</a:t>
            </a:r>
          </a:p>
          <a:p>
            <a:r>
              <a:rPr lang="hr-HR" sz="2400" dirty="0"/>
              <a:t>Krški reljef </a:t>
            </a:r>
            <a:r>
              <a:rPr lang="hr-HR" sz="2400" i="1" dirty="0"/>
              <a:t>(Koja su obilježja ovog reljefa? Kako je nastao? Prisjetite se krških reljefnih oblika.)</a:t>
            </a:r>
          </a:p>
          <a:p>
            <a:r>
              <a:rPr lang="hr-HR" sz="2400" dirty="0"/>
              <a:t>Česti potresi i vulkani  (</a:t>
            </a:r>
            <a:r>
              <a:rPr lang="hr-HR" sz="2400" dirty="0" err="1"/>
              <a:t>Stromboli</a:t>
            </a:r>
            <a:r>
              <a:rPr lang="hr-HR" sz="2400" dirty="0"/>
              <a:t>, </a:t>
            </a:r>
            <a:r>
              <a:rPr lang="hr-HR" sz="2400" dirty="0" err="1"/>
              <a:t>Volcano</a:t>
            </a:r>
            <a:r>
              <a:rPr lang="hr-HR" sz="2400" dirty="0"/>
              <a:t>, Etna, </a:t>
            </a:r>
            <a:r>
              <a:rPr lang="hr-HR" sz="2400" dirty="0" err="1"/>
              <a:t>Campi</a:t>
            </a:r>
            <a:r>
              <a:rPr lang="hr-HR" sz="2400" dirty="0"/>
              <a:t> </a:t>
            </a:r>
            <a:r>
              <a:rPr lang="hr-HR" sz="2400" dirty="0" err="1"/>
              <a:t>Flegrei</a:t>
            </a:r>
            <a:r>
              <a:rPr lang="hr-HR" sz="2400" dirty="0"/>
              <a:t> i Vezuv)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7CAE85E5-E2C7-43F3-AFC6-8DAC4084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1423269"/>
            <a:ext cx="10515600" cy="770868"/>
          </a:xfrm>
        </p:spPr>
        <p:txBody>
          <a:bodyPr/>
          <a:lstStyle/>
          <a:p>
            <a:r>
              <a:rPr lang="hr-HR" dirty="0"/>
              <a:t>Pretežno planinski prostor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5652543-9AB9-461F-A762-C725F398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666" y="-116015"/>
            <a:ext cx="2559844" cy="253280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BAD2054-B6EA-40EF-9D0E-7AD35E3E1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19" y="4552094"/>
            <a:ext cx="5401395" cy="19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id="{1EF3A3DD-1588-492B-9094-CB0C10F66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6640" y="0"/>
            <a:ext cx="7632191" cy="6734287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4F8F1D1-7B95-439B-BC17-5E6183F47EBC}"/>
              </a:ext>
            </a:extLst>
          </p:cNvPr>
          <p:cNvSpPr txBox="1"/>
          <p:nvPr/>
        </p:nvSpPr>
        <p:spPr>
          <a:xfrm>
            <a:off x="268224" y="1536192"/>
            <a:ext cx="2718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Pomoću udžbenika str.118-119 izdvojite reljefne cjeline Južne Europe i odredite im starost. </a:t>
            </a:r>
          </a:p>
          <a:p>
            <a:r>
              <a:rPr lang="hr-HR" sz="2400" i="1" dirty="0"/>
              <a:t>Bilješke zapišite u bilježnicu.</a:t>
            </a:r>
          </a:p>
          <a:p>
            <a:endParaRPr lang="hr-HR" sz="2400" i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5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FBA39B8-B5F8-4708-91B4-FE91401E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10" y="1347064"/>
            <a:ext cx="4654921" cy="770868"/>
          </a:xfrm>
        </p:spPr>
        <p:txBody>
          <a:bodyPr>
            <a:normAutofit fontScale="90000"/>
          </a:bodyPr>
          <a:lstStyle/>
          <a:p>
            <a:r>
              <a:rPr lang="hr-HR" dirty="0"/>
              <a:t>Krški reljefni oblici - površinski</a:t>
            </a:r>
          </a:p>
        </p:txBody>
      </p:sp>
      <p:pic>
        <p:nvPicPr>
          <p:cNvPr id="4" name="Picture 24" descr="Kdoline">
            <a:extLst>
              <a:ext uri="{FF2B5EF4-FFF2-40B4-BE49-F238E27FC236}">
                <a16:creationId xmlns:a16="http://schemas.microsoft.com/office/drawing/2014/main" id="{EC8A0D0F-A5E6-4351-B38C-3729A28EDA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0" y="2764270"/>
            <a:ext cx="5008611" cy="3305175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498290a929">
            <a:extLst>
              <a:ext uri="{FF2B5EF4-FFF2-40B4-BE49-F238E27FC236}">
                <a16:creationId xmlns:a16="http://schemas.microsoft.com/office/drawing/2014/main" id="{7641FAA8-3388-4540-A334-521967F0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214" y="333745"/>
            <a:ext cx="4286250" cy="3214688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9C1AFB4-B3B5-4360-BC8E-3FCE41F37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81" y="3797462"/>
            <a:ext cx="3391269" cy="30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0989A99-96F0-4ECC-9CB9-B35AA35428FB}"/>
              </a:ext>
            </a:extLst>
          </p:cNvPr>
          <p:cNvSpPr txBox="1"/>
          <p:nvPr/>
        </p:nvSpPr>
        <p:spPr>
          <a:xfrm>
            <a:off x="10413507" y="1624004"/>
            <a:ext cx="115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Kamenica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3BC16A6-A297-4453-A045-FCA83B222918}"/>
              </a:ext>
            </a:extLst>
          </p:cNvPr>
          <p:cNvSpPr txBox="1"/>
          <p:nvPr/>
        </p:nvSpPr>
        <p:spPr>
          <a:xfrm>
            <a:off x="10333608" y="5495278"/>
            <a:ext cx="108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Škrapa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F0F59DD-507E-491C-B8B9-38681C0DBCEE}"/>
              </a:ext>
            </a:extLst>
          </p:cNvPr>
          <p:cNvSpPr txBox="1"/>
          <p:nvPr/>
        </p:nvSpPr>
        <p:spPr>
          <a:xfrm>
            <a:off x="775317" y="6266146"/>
            <a:ext cx="153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Ponikva </a:t>
            </a:r>
          </a:p>
        </p:txBody>
      </p:sp>
    </p:spTree>
    <p:extLst>
      <p:ext uri="{BB962C8B-B14F-4D97-AF65-F5344CB8AC3E}">
        <p14:creationId xmlns:p14="http://schemas.microsoft.com/office/powerpoint/2010/main" val="29986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0DA624A-A31A-406F-B899-827553707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Krški reljefni oblici - podzemni</a:t>
            </a:r>
          </a:p>
        </p:txBody>
      </p:sp>
      <p:pic>
        <p:nvPicPr>
          <p:cNvPr id="4" name="Picture 10" descr="10">
            <a:extLst>
              <a:ext uri="{FF2B5EF4-FFF2-40B4-BE49-F238E27FC236}">
                <a16:creationId xmlns:a16="http://schemas.microsoft.com/office/drawing/2014/main" id="{67B5BE42-3783-410B-84CB-F0F644FC4B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6" y="2579571"/>
            <a:ext cx="4931302" cy="3712226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29374040">
            <a:extLst>
              <a:ext uri="{FF2B5EF4-FFF2-40B4-BE49-F238E27FC236}">
                <a16:creationId xmlns:a16="http://schemas.microsoft.com/office/drawing/2014/main" id="{CFE06826-EDFC-471F-9C6E-D401AD5F1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37" y="2418585"/>
            <a:ext cx="4931303" cy="3719689"/>
          </a:xfrm>
          <a:prstGeom prst="rect">
            <a:avLst/>
          </a:prstGeom>
          <a:noFill/>
          <a:ln w="38100">
            <a:solidFill>
              <a:srgbClr val="3333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12CB3A3-DAC5-4C56-AB42-4C7195EBA3A8}"/>
              </a:ext>
            </a:extLst>
          </p:cNvPr>
          <p:cNvSpPr txBox="1"/>
          <p:nvPr/>
        </p:nvSpPr>
        <p:spPr>
          <a:xfrm>
            <a:off x="414087" y="6312742"/>
            <a:ext cx="153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Špilja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AD1D2E6-1BAA-4FD2-BF47-9A152D23A194}"/>
              </a:ext>
            </a:extLst>
          </p:cNvPr>
          <p:cNvSpPr txBox="1"/>
          <p:nvPr/>
        </p:nvSpPr>
        <p:spPr>
          <a:xfrm>
            <a:off x="6264647" y="6184867"/>
            <a:ext cx="270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Ulaz u Lukinu jamu</a:t>
            </a:r>
          </a:p>
        </p:txBody>
      </p:sp>
    </p:spTree>
    <p:extLst>
      <p:ext uri="{BB962C8B-B14F-4D97-AF65-F5344CB8AC3E}">
        <p14:creationId xmlns:p14="http://schemas.microsoft.com/office/powerpoint/2010/main" val="31584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169BC56-F690-41EE-83A8-79A488F2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182725"/>
            <a:ext cx="10515600" cy="770868"/>
          </a:xfrm>
        </p:spPr>
        <p:txBody>
          <a:bodyPr/>
          <a:lstStyle/>
          <a:p>
            <a:r>
              <a:rPr lang="hr-HR" dirty="0"/>
              <a:t>Klima Južne Europe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57528D-BA3B-4F25-9676-32B2B2701B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19" y="757877"/>
            <a:ext cx="4591681" cy="534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4004713-876C-4F78-9753-543F9A561D7F}"/>
              </a:ext>
            </a:extLst>
          </p:cNvPr>
          <p:cNvSpPr txBox="1"/>
          <p:nvPr/>
        </p:nvSpPr>
        <p:spPr>
          <a:xfrm>
            <a:off x="399419" y="3791798"/>
            <a:ext cx="52154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Odredite tip klime prikazan na klimatskom dijagramu.</a:t>
            </a:r>
          </a:p>
          <a:p>
            <a:r>
              <a:rPr lang="hr-HR" sz="2400" i="1" dirty="0"/>
              <a:t>Koja su obilježja ove klime? Gdje u Hrvatskoj imamo ovu klimu? Koje su biljke karakteristične za nju? Kako nazivamo biljnu zajednicu niskog, suhog raslinja koje uspijeva u njoj?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9D5CA17-B13C-4184-BBD2-7AABF8A68A3A}"/>
              </a:ext>
            </a:extLst>
          </p:cNvPr>
          <p:cNvSpPr txBox="1"/>
          <p:nvPr/>
        </p:nvSpPr>
        <p:spPr>
          <a:xfrm>
            <a:off x="4978400" y="6100122"/>
            <a:ext cx="345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Sredozemna klima</a:t>
            </a:r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id="{F4C91182-2168-4F5B-BFF6-1FB1B082E19D}"/>
              </a:ext>
            </a:extLst>
          </p:cNvPr>
          <p:cNvCxnSpPr/>
          <p:nvPr/>
        </p:nvCxnSpPr>
        <p:spPr>
          <a:xfrm flipV="1">
            <a:off x="6096000" y="4803648"/>
            <a:ext cx="666119" cy="574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>
            <a:extLst>
              <a:ext uri="{FF2B5EF4-FFF2-40B4-BE49-F238E27FC236}">
                <a16:creationId xmlns:a16="http://schemas.microsoft.com/office/drawing/2014/main" id="{EAA3D563-0D50-4321-B9A8-F0ED0179A679}"/>
              </a:ext>
            </a:extLst>
          </p:cNvPr>
          <p:cNvSpPr txBox="1"/>
          <p:nvPr/>
        </p:nvSpPr>
        <p:spPr>
          <a:xfrm>
            <a:off x="399419" y="1953593"/>
            <a:ext cx="5318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 klimu utječu: udaljenost od ekvatora, Sredozemno more, nadmorska visina i reljef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74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98E93C5-EEB1-499A-A2B1-0D2389264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644"/>
            <a:ext cx="10515600" cy="3304640"/>
          </a:xfrm>
        </p:spPr>
        <p:txBody>
          <a:bodyPr/>
          <a:lstStyle/>
          <a:p>
            <a:r>
              <a:rPr lang="hr-HR" sz="2400" dirty="0"/>
              <a:t>tipovi klima:</a:t>
            </a:r>
          </a:p>
          <a:p>
            <a:pPr marL="514350" indent="-514350">
              <a:buAutoNum type="arabicPeriod"/>
            </a:pPr>
            <a:r>
              <a:rPr lang="hr-HR" sz="2400" dirty="0"/>
              <a:t>Sredozemna – prevladava (suha ljeta - potrebno navodnjavanje) </a:t>
            </a:r>
          </a:p>
          <a:p>
            <a:pPr marL="514350" indent="-514350">
              <a:buAutoNum type="arabicPeriod"/>
            </a:pPr>
            <a:r>
              <a:rPr lang="hr-HR" sz="2400" dirty="0"/>
              <a:t>suha (stepska)- </a:t>
            </a:r>
            <a:r>
              <a:rPr lang="hr-HR" sz="2400" dirty="0" err="1"/>
              <a:t>Meseta</a:t>
            </a:r>
            <a:r>
              <a:rPr lang="hr-HR" sz="2400" dirty="0"/>
              <a:t> (JI Španjolske i dolina </a:t>
            </a:r>
            <a:r>
              <a:rPr lang="hr-HR" sz="2400" dirty="0" err="1"/>
              <a:t>Ebra</a:t>
            </a:r>
            <a:r>
              <a:rPr lang="hr-HR" sz="2400" dirty="0"/>
              <a:t>)</a:t>
            </a:r>
          </a:p>
          <a:p>
            <a:pPr marL="514350" indent="-514350">
              <a:buAutoNum type="arabicPeriod"/>
            </a:pPr>
            <a:r>
              <a:rPr lang="hr-HR" sz="2400" dirty="0"/>
              <a:t>umjereno topla vlažna klima – </a:t>
            </a:r>
            <a:r>
              <a:rPr lang="hr-HR" sz="2400" dirty="0" err="1"/>
              <a:t>Padska</a:t>
            </a:r>
            <a:r>
              <a:rPr lang="hr-HR" sz="2400" dirty="0"/>
              <a:t> nizina, primorje sjevernog Jadrana, obala Biskajskog zaljeva, sjever Španjolske</a:t>
            </a:r>
          </a:p>
          <a:p>
            <a:pPr marL="514350" indent="-514350">
              <a:buAutoNum type="arabicPeriod"/>
            </a:pPr>
            <a:r>
              <a:rPr lang="hr-HR" sz="2400" dirty="0"/>
              <a:t>vlažna snježno-šumska – najviši dijelovi Alpa, </a:t>
            </a:r>
            <a:r>
              <a:rPr lang="hr-HR" sz="2400" dirty="0" err="1"/>
              <a:t>Pireneja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130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9E95E29B-5D41-435F-8CD5-0B2015796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64" y="796608"/>
            <a:ext cx="7622632" cy="2632392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5616013-87D7-436A-A7CD-B4672773C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396" y="1459873"/>
            <a:ext cx="2403764" cy="16317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4CEF84A-BA3F-4D3F-962B-706CDCDB4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12"/>
          <a:stretch/>
        </p:blipFill>
        <p:spPr>
          <a:xfrm>
            <a:off x="1156906" y="3766375"/>
            <a:ext cx="7426262" cy="2829877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DE3594C7-504B-4DD9-AADC-32481D50774B}"/>
              </a:ext>
            </a:extLst>
          </p:cNvPr>
          <p:cNvSpPr txBox="1"/>
          <p:nvPr/>
        </p:nvSpPr>
        <p:spPr>
          <a:xfrm>
            <a:off x="9131808" y="3091625"/>
            <a:ext cx="26624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Proučite fotografije. Pokušajte odgovoriti na pitanja: Čime je uvjetovan uzgoj biljaka i životinja u nekog području? Opišite sredozemne biljke i razmislite zašto su im listovi igličasti i kožasti?</a:t>
            </a:r>
          </a:p>
        </p:txBody>
      </p:sp>
    </p:spTree>
    <p:extLst>
      <p:ext uri="{BB962C8B-B14F-4D97-AF65-F5344CB8AC3E}">
        <p14:creationId xmlns:p14="http://schemas.microsoft.com/office/powerpoint/2010/main" val="382407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8FD7E51-B293-4FA9-A6DC-1E66F28E1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486" y="1724152"/>
            <a:ext cx="10693639" cy="4419196"/>
          </a:xfrm>
        </p:spPr>
      </p:pic>
    </p:spTree>
    <p:extLst>
      <p:ext uri="{BB962C8B-B14F-4D97-AF65-F5344CB8AC3E}">
        <p14:creationId xmlns:p14="http://schemas.microsoft.com/office/powerpoint/2010/main" val="828744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03D9F323-6AE9-4D41-86C2-43A8615D4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manjak vode – krški reljef, klima</a:t>
            </a:r>
          </a:p>
          <a:p>
            <a:r>
              <a:rPr lang="hr-HR" sz="2400" dirty="0"/>
              <a:t>Malta  - nema pitke vode, već </a:t>
            </a:r>
            <a:r>
              <a:rPr lang="hr-HR" sz="2400" i="1" dirty="0"/>
              <a:t>desalinizacijom</a:t>
            </a:r>
            <a:r>
              <a:rPr lang="hr-HR" sz="2400" dirty="0"/>
              <a:t> dobiva slatku, pitku vodu</a:t>
            </a:r>
          </a:p>
          <a:p>
            <a:r>
              <a:rPr lang="hr-HR" sz="2400" dirty="0"/>
              <a:t>otoci Hrvatske – problem vodoopskrbe</a:t>
            </a:r>
          </a:p>
          <a:p>
            <a:r>
              <a:rPr lang="hr-HR" sz="2400" dirty="0"/>
              <a:t>prikupljanje vode u </a:t>
            </a:r>
            <a:r>
              <a:rPr lang="hr-HR" sz="2400" i="1" dirty="0"/>
              <a:t>nakapnicama</a:t>
            </a:r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9439A03E-931B-4B08-AC83-E85E3E22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Voda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CECE746-2D6E-4037-A409-BE04F6DD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081" y="-117953"/>
            <a:ext cx="3009900" cy="36671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ED8C9A1-2497-4033-A443-7ED3948A0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199" y="4075202"/>
            <a:ext cx="2733851" cy="2620156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5B2D7B2-B904-4711-B387-59E135248160}"/>
              </a:ext>
            </a:extLst>
          </p:cNvPr>
          <p:cNvSpPr txBox="1"/>
          <p:nvPr/>
        </p:nvSpPr>
        <p:spPr>
          <a:xfrm>
            <a:off x="3210560" y="5789353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/>
              <a:t>Istražite: Što je desalinizacija? Koliko Malta ima sustava za </a:t>
            </a:r>
          </a:p>
          <a:p>
            <a:r>
              <a:rPr lang="hr-HR" sz="2000" i="1" dirty="0"/>
              <a:t>desalinizaciju? Je li proces desalinizacije skup i zašto?</a:t>
            </a:r>
          </a:p>
        </p:txBody>
      </p:sp>
    </p:spTree>
    <p:extLst>
      <p:ext uri="{BB962C8B-B14F-4D97-AF65-F5344CB8AC3E}">
        <p14:creationId xmlns:p14="http://schemas.microsoft.com/office/powerpoint/2010/main" val="26254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5A5C3EB-D3FA-465B-A8ED-5AFDBA88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22" y="1089611"/>
            <a:ext cx="10515600" cy="770868"/>
          </a:xfrm>
        </p:spPr>
        <p:txBody>
          <a:bodyPr/>
          <a:lstStyle/>
          <a:p>
            <a:r>
              <a:rPr lang="hr-HR" dirty="0"/>
              <a:t>Rijeke Južne Europe</a:t>
            </a:r>
          </a:p>
        </p:txBody>
      </p:sp>
      <p:pic>
        <p:nvPicPr>
          <p:cNvPr id="4" name="Picture 2" descr="C:\Users\Svjetlana\Documents\školska knjiga\ppt\7\sredozemlje-rijeke.jpg">
            <a:extLst>
              <a:ext uri="{FF2B5EF4-FFF2-40B4-BE49-F238E27FC236}">
                <a16:creationId xmlns:a16="http://schemas.microsoft.com/office/drawing/2014/main" id="{6BC4B571-FEFF-4A3A-8F31-DB6643DC4B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8146" y="1584901"/>
            <a:ext cx="9371121" cy="51041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4CAD1C97-87F2-41C0-B89F-E14F86768AF2}"/>
              </a:ext>
            </a:extLst>
          </p:cNvPr>
          <p:cNvSpPr/>
          <p:nvPr/>
        </p:nvSpPr>
        <p:spPr>
          <a:xfrm>
            <a:off x="3721223" y="3524435"/>
            <a:ext cx="736847" cy="213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1C4DBDBD-A665-4D9D-A278-42F3025E673F}"/>
              </a:ext>
            </a:extLst>
          </p:cNvPr>
          <p:cNvSpPr/>
          <p:nvPr/>
        </p:nvSpPr>
        <p:spPr>
          <a:xfrm>
            <a:off x="235999" y="2271877"/>
            <a:ext cx="736847" cy="213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672675F-22E4-4EF5-ADA9-4236089ACB3B}"/>
              </a:ext>
            </a:extLst>
          </p:cNvPr>
          <p:cNvSpPr/>
          <p:nvPr/>
        </p:nvSpPr>
        <p:spPr>
          <a:xfrm>
            <a:off x="2811261" y="3817398"/>
            <a:ext cx="736847" cy="213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5502AEC1-1166-4F85-9F2D-D903A55C46DC}"/>
              </a:ext>
            </a:extLst>
          </p:cNvPr>
          <p:cNvSpPr/>
          <p:nvPr/>
        </p:nvSpPr>
        <p:spPr>
          <a:xfrm>
            <a:off x="5814874" y="3020754"/>
            <a:ext cx="407634" cy="213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6086769A-7AA1-4822-AB48-D394018DB564}"/>
              </a:ext>
            </a:extLst>
          </p:cNvPr>
          <p:cNvSpPr/>
          <p:nvPr/>
        </p:nvSpPr>
        <p:spPr>
          <a:xfrm>
            <a:off x="3192262" y="4336387"/>
            <a:ext cx="736847" cy="2130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004DA3D-75D6-4F1C-9680-BC98C078DFB4}"/>
              </a:ext>
            </a:extLst>
          </p:cNvPr>
          <p:cNvSpPr txBox="1"/>
          <p:nvPr/>
        </p:nvSpPr>
        <p:spPr>
          <a:xfrm>
            <a:off x="119664" y="2505368"/>
            <a:ext cx="23305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najdulje rijeke</a:t>
            </a:r>
          </a:p>
          <a:p>
            <a:endParaRPr lang="hr-HR" dirty="0"/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hidroelektrane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natapanje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Promet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turizam </a:t>
            </a:r>
          </a:p>
        </p:txBody>
      </p:sp>
    </p:spTree>
    <p:extLst>
      <p:ext uri="{BB962C8B-B14F-4D97-AF65-F5344CB8AC3E}">
        <p14:creationId xmlns:p14="http://schemas.microsoft.com/office/powerpoint/2010/main" val="53425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ABDA575B-6862-41F4-8755-96F321CEA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opisati i pokazati na geografskoj karti obilježja geografskog smještaja i položaja Sredozemlja te pripadajuća mora, morske prolaze, morska vrata, tjesnace i kanale.</a:t>
            </a:r>
          </a:p>
          <a:p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izdvojiti i pokazati države Južne Europe.</a:t>
            </a:r>
          </a:p>
          <a:p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izdvojiti i pokazati na geografskoj karti reljefne oblike.</a:t>
            </a:r>
          </a:p>
          <a:p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Učenik će </a:t>
            </a:r>
            <a:r>
              <a:rPr lang="hr-HR" sz="2400" dirty="0"/>
              <a:t>razlikovati krške reljefne oblike na fotografiji ili na crtežu.</a:t>
            </a:r>
          </a:p>
          <a:p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Učenik će </a:t>
            </a:r>
            <a:r>
              <a:rPr lang="hr-HR" sz="2400" dirty="0"/>
              <a:t>obrazložiti važnost pitke vode za život u Južnoj Europi.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C1D38B1-01E6-42FD-B87E-9837AD04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ISHODI</a:t>
            </a:r>
          </a:p>
        </p:txBody>
      </p:sp>
    </p:spTree>
    <p:extLst>
      <p:ext uri="{BB962C8B-B14F-4D97-AF65-F5344CB8AC3E}">
        <p14:creationId xmlns:p14="http://schemas.microsoft.com/office/powerpoint/2010/main" val="650715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A89592-2403-484A-BBB9-C9937C02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Provjerimo naučeno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33B9C62-02A5-4813-B78E-ACAED5A2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983522"/>
            <a:ext cx="3932237" cy="2051539"/>
          </a:xfrm>
        </p:spPr>
        <p:txBody>
          <a:bodyPr/>
          <a:lstStyle/>
          <a:p>
            <a:r>
              <a:rPr lang="hr-HR" dirty="0"/>
              <a:t>Riješite radnu bilježnicu </a:t>
            </a:r>
            <a:r>
              <a:rPr lang="hr-HR"/>
              <a:t>str. 90-93</a:t>
            </a:r>
            <a:r>
              <a:rPr lang="hr-HR" dirty="0"/>
              <a:t>.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C3ECE6CE-8587-442D-B5E7-ABBA33D82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52376"/>
              </p:ext>
            </p:extLst>
          </p:nvPr>
        </p:nvGraphicFramePr>
        <p:xfrm>
          <a:off x="4421081" y="438118"/>
          <a:ext cx="7688061" cy="59817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7817">
                  <a:extLst>
                    <a:ext uri="{9D8B030D-6E8A-4147-A177-3AD203B41FA5}">
                      <a16:colId xmlns:a16="http://schemas.microsoft.com/office/drawing/2014/main" val="1193625232"/>
                    </a:ext>
                  </a:extLst>
                </a:gridCol>
                <a:gridCol w="1986748">
                  <a:extLst>
                    <a:ext uri="{9D8B030D-6E8A-4147-A177-3AD203B41FA5}">
                      <a16:colId xmlns:a16="http://schemas.microsoft.com/office/drawing/2014/main" val="120188289"/>
                    </a:ext>
                  </a:extLst>
                </a:gridCol>
                <a:gridCol w="1986748">
                  <a:extLst>
                    <a:ext uri="{9D8B030D-6E8A-4147-A177-3AD203B41FA5}">
                      <a16:colId xmlns:a16="http://schemas.microsoft.com/office/drawing/2014/main" val="2969931400"/>
                    </a:ext>
                  </a:extLst>
                </a:gridCol>
                <a:gridCol w="1986748">
                  <a:extLst>
                    <a:ext uri="{9D8B030D-6E8A-4147-A177-3AD203B41FA5}">
                      <a16:colId xmlns:a16="http://schemas.microsoft.com/office/drawing/2014/main" val="194837495"/>
                    </a:ext>
                  </a:extLst>
                </a:gridCol>
              </a:tblGrid>
              <a:tr h="369168">
                <a:tc>
                  <a:txBody>
                    <a:bodyPr/>
                    <a:lstStyle/>
                    <a:p>
                      <a:r>
                        <a:rPr lang="hr-HR" dirty="0"/>
                        <a:t>Znam i mogu…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+/-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8895483"/>
                  </a:ext>
                </a:extLst>
              </a:tr>
              <a:tr h="2002317">
                <a:tc>
                  <a:txBody>
                    <a:bodyPr/>
                    <a:lstStyle/>
                    <a:p>
                      <a:r>
                        <a:rPr lang="hr-HR" sz="1400" dirty="0"/>
                        <a:t>Opisati i pokazati na geografskoj karti obilježja geografskog smještaja i položaja Sredozemlja te pripadajuća mora, morske prolaze, morska vrata, tjesnace i kanale.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6543"/>
                  </a:ext>
                </a:extLst>
              </a:tr>
              <a:tr h="466293">
                <a:tc>
                  <a:txBody>
                    <a:bodyPr/>
                    <a:lstStyle/>
                    <a:p>
                      <a:r>
                        <a:rPr lang="hr-HR" sz="1400" dirty="0"/>
                        <a:t>Izdvojiti i pokazati države Južne Europe.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04515"/>
                  </a:ext>
                </a:extLst>
              </a:tr>
              <a:tr h="658296">
                <a:tc>
                  <a:txBody>
                    <a:bodyPr/>
                    <a:lstStyle/>
                    <a:p>
                      <a:r>
                        <a:rPr lang="hr-HR" sz="1400" dirty="0"/>
                        <a:t>Izdvojiti i pokazati na geografskoj karti reljefne oblike.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746102"/>
                  </a:ext>
                </a:extLst>
              </a:tr>
              <a:tr h="850299">
                <a:tc>
                  <a:txBody>
                    <a:bodyPr/>
                    <a:lstStyle/>
                    <a:p>
                      <a:r>
                        <a:rPr lang="hr-HR" sz="1400" dirty="0"/>
                        <a:t>Razlikovati krške reljefne oblike na fotografiji ili na crtežu.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160347"/>
                  </a:ext>
                </a:extLst>
              </a:tr>
              <a:tr h="1406356">
                <a:tc>
                  <a:txBody>
                    <a:bodyPr/>
                    <a:lstStyle/>
                    <a:p>
                      <a:endParaRPr lang="hr-HR" sz="1400" dirty="0"/>
                    </a:p>
                    <a:p>
                      <a:r>
                        <a:rPr lang="hr-HR" sz="1400" dirty="0"/>
                        <a:t>Obrazložiti važnost pitke vode za život u Južnoj Europi.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576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92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9AF83B-2402-46C1-B52B-19D3C167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IZRADILA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B1149E-D380-4C00-979C-47557B356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60" y="3634153"/>
            <a:ext cx="6172200" cy="417341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Marija Ros Kozarić, prof.</a:t>
            </a:r>
          </a:p>
        </p:txBody>
      </p:sp>
    </p:spTree>
    <p:extLst>
      <p:ext uri="{BB962C8B-B14F-4D97-AF65-F5344CB8AC3E}">
        <p14:creationId xmlns:p14="http://schemas.microsoft.com/office/powerpoint/2010/main" val="1305141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CA2EF452-DE2C-4B6E-B538-3669578AC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/>
              <a:t>Koje su države regije Južna Europa?</a:t>
            </a:r>
          </a:p>
          <a:p>
            <a:r>
              <a:rPr lang="hr-HR" i="1" dirty="0"/>
              <a:t>Što im je zajedničko?</a:t>
            </a:r>
          </a:p>
          <a:p>
            <a:r>
              <a:rPr lang="hr-HR" i="1" dirty="0"/>
              <a:t>Kojem kulturno – civilizacijskom krugu pripadaju?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F049A24-4C3D-439A-9C76-039E3D48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Prisjetimo se…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F1E2500-BB77-43EF-916D-A0CCC1261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677" y="935155"/>
            <a:ext cx="3471255" cy="39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1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61EB5A5-76AE-4C61-92FA-9F372C41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400"/>
            <a:ext cx="4253089" cy="3433396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prostor uz Sredozemno more</a:t>
            </a:r>
          </a:p>
          <a:p>
            <a:r>
              <a:rPr lang="hr-HR" dirty="0"/>
              <a:t>poveznica tri kontinenta</a:t>
            </a:r>
          </a:p>
          <a:p>
            <a:r>
              <a:rPr lang="hr-HR" dirty="0"/>
              <a:t>najvažniji prometni putovi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2400" i="1" dirty="0"/>
              <a:t>Pomoću geografske karte imenujte najvažnije morske prolaze Južne Europe i mora koja povezuju!</a:t>
            </a:r>
          </a:p>
          <a:p>
            <a:pPr marL="0" indent="0">
              <a:buNone/>
            </a:pPr>
            <a:endParaRPr lang="hr-HR" sz="2400" i="1" dirty="0"/>
          </a:p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CCF44F6-9E8B-4837-8AC9-8C1C8C88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Važan geografski položaj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F667F9-2CB8-469C-B20F-49ACC1E1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17831"/>
            <a:ext cx="5795084" cy="415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7DAF6E40-6556-451F-AE5A-27AF7BCDA339}"/>
              </a:ext>
            </a:extLst>
          </p:cNvPr>
          <p:cNvSpPr/>
          <p:nvPr/>
        </p:nvSpPr>
        <p:spPr>
          <a:xfrm>
            <a:off x="8654168" y="3624791"/>
            <a:ext cx="839787" cy="422275"/>
          </a:xfrm>
          <a:custGeom>
            <a:avLst/>
            <a:gdLst>
              <a:gd name="connsiteX0" fmla="*/ 0 w 840581"/>
              <a:gd name="connsiteY0" fmla="*/ 280273 h 422219"/>
              <a:gd name="connsiteX1" fmla="*/ 2381 w 840581"/>
              <a:gd name="connsiteY1" fmla="*/ 273129 h 422219"/>
              <a:gd name="connsiteX2" fmla="*/ 9525 w 840581"/>
              <a:gd name="connsiteY2" fmla="*/ 268366 h 422219"/>
              <a:gd name="connsiteX3" fmla="*/ 45244 w 840581"/>
              <a:gd name="connsiteY3" fmla="*/ 263604 h 422219"/>
              <a:gd name="connsiteX4" fmla="*/ 57150 w 840581"/>
              <a:gd name="connsiteY4" fmla="*/ 254079 h 422219"/>
              <a:gd name="connsiteX5" fmla="*/ 66675 w 840581"/>
              <a:gd name="connsiteY5" fmla="*/ 249316 h 422219"/>
              <a:gd name="connsiteX6" fmla="*/ 80962 w 840581"/>
              <a:gd name="connsiteY6" fmla="*/ 242173 h 422219"/>
              <a:gd name="connsiteX7" fmla="*/ 88106 w 840581"/>
              <a:gd name="connsiteY7" fmla="*/ 235029 h 422219"/>
              <a:gd name="connsiteX8" fmla="*/ 90487 w 840581"/>
              <a:gd name="connsiteY8" fmla="*/ 227885 h 422219"/>
              <a:gd name="connsiteX9" fmla="*/ 95250 w 840581"/>
              <a:gd name="connsiteY9" fmla="*/ 218360 h 422219"/>
              <a:gd name="connsiteX10" fmla="*/ 95250 w 840581"/>
              <a:gd name="connsiteY10" fmla="*/ 192166 h 422219"/>
              <a:gd name="connsiteX11" fmla="*/ 116681 w 840581"/>
              <a:gd name="connsiteY11" fmla="*/ 177879 h 422219"/>
              <a:gd name="connsiteX12" fmla="*/ 123825 w 840581"/>
              <a:gd name="connsiteY12" fmla="*/ 173116 h 422219"/>
              <a:gd name="connsiteX13" fmla="*/ 128587 w 840581"/>
              <a:gd name="connsiteY13" fmla="*/ 165973 h 422219"/>
              <a:gd name="connsiteX14" fmla="*/ 135731 w 840581"/>
              <a:gd name="connsiteY14" fmla="*/ 161210 h 422219"/>
              <a:gd name="connsiteX15" fmla="*/ 147637 w 840581"/>
              <a:gd name="connsiteY15" fmla="*/ 146923 h 422219"/>
              <a:gd name="connsiteX16" fmla="*/ 152400 w 840581"/>
              <a:gd name="connsiteY16" fmla="*/ 132635 h 422219"/>
              <a:gd name="connsiteX17" fmla="*/ 154781 w 840581"/>
              <a:gd name="connsiteY17" fmla="*/ 113585 h 422219"/>
              <a:gd name="connsiteX18" fmla="*/ 169069 w 840581"/>
              <a:gd name="connsiteY18" fmla="*/ 108823 h 422219"/>
              <a:gd name="connsiteX19" fmla="*/ 176212 w 840581"/>
              <a:gd name="connsiteY19" fmla="*/ 106441 h 422219"/>
              <a:gd name="connsiteX20" fmla="*/ 200025 w 840581"/>
              <a:gd name="connsiteY20" fmla="*/ 108823 h 422219"/>
              <a:gd name="connsiteX21" fmla="*/ 209550 w 840581"/>
              <a:gd name="connsiteY21" fmla="*/ 106441 h 422219"/>
              <a:gd name="connsiteX22" fmla="*/ 226219 w 840581"/>
              <a:gd name="connsiteY22" fmla="*/ 99298 h 422219"/>
              <a:gd name="connsiteX23" fmla="*/ 233362 w 840581"/>
              <a:gd name="connsiteY23" fmla="*/ 96916 h 422219"/>
              <a:gd name="connsiteX24" fmla="*/ 242887 w 840581"/>
              <a:gd name="connsiteY24" fmla="*/ 82629 h 422219"/>
              <a:gd name="connsiteX25" fmla="*/ 257175 w 840581"/>
              <a:gd name="connsiteY25" fmla="*/ 85010 h 422219"/>
              <a:gd name="connsiteX26" fmla="*/ 271462 w 840581"/>
              <a:gd name="connsiteY26" fmla="*/ 89773 h 422219"/>
              <a:gd name="connsiteX27" fmla="*/ 280987 w 840581"/>
              <a:gd name="connsiteY27" fmla="*/ 104060 h 422219"/>
              <a:gd name="connsiteX28" fmla="*/ 285750 w 840581"/>
              <a:gd name="connsiteY28" fmla="*/ 111204 h 422219"/>
              <a:gd name="connsiteX29" fmla="*/ 295275 w 840581"/>
              <a:gd name="connsiteY29" fmla="*/ 132635 h 422219"/>
              <a:gd name="connsiteX30" fmla="*/ 297656 w 840581"/>
              <a:gd name="connsiteY30" fmla="*/ 139779 h 422219"/>
              <a:gd name="connsiteX31" fmla="*/ 319087 w 840581"/>
              <a:gd name="connsiteY31" fmla="*/ 156448 h 422219"/>
              <a:gd name="connsiteX32" fmla="*/ 326231 w 840581"/>
              <a:gd name="connsiteY32" fmla="*/ 161210 h 422219"/>
              <a:gd name="connsiteX33" fmla="*/ 340519 w 840581"/>
              <a:gd name="connsiteY33" fmla="*/ 173116 h 422219"/>
              <a:gd name="connsiteX34" fmla="*/ 359569 w 840581"/>
              <a:gd name="connsiteY34" fmla="*/ 182641 h 422219"/>
              <a:gd name="connsiteX35" fmla="*/ 373856 w 840581"/>
              <a:gd name="connsiteY35" fmla="*/ 194548 h 422219"/>
              <a:gd name="connsiteX36" fmla="*/ 376237 w 840581"/>
              <a:gd name="connsiteY36" fmla="*/ 201691 h 422219"/>
              <a:gd name="connsiteX37" fmla="*/ 378619 w 840581"/>
              <a:gd name="connsiteY37" fmla="*/ 244554 h 422219"/>
              <a:gd name="connsiteX38" fmla="*/ 385762 w 840581"/>
              <a:gd name="connsiteY38" fmla="*/ 246935 h 422219"/>
              <a:gd name="connsiteX39" fmla="*/ 390525 w 840581"/>
              <a:gd name="connsiteY39" fmla="*/ 239791 h 422219"/>
              <a:gd name="connsiteX40" fmla="*/ 392906 w 840581"/>
              <a:gd name="connsiteY40" fmla="*/ 232648 h 422219"/>
              <a:gd name="connsiteX41" fmla="*/ 397669 w 840581"/>
              <a:gd name="connsiteY41" fmla="*/ 223123 h 422219"/>
              <a:gd name="connsiteX42" fmla="*/ 395287 w 840581"/>
              <a:gd name="connsiteY42" fmla="*/ 194548 h 422219"/>
              <a:gd name="connsiteX43" fmla="*/ 397669 w 840581"/>
              <a:gd name="connsiteY43" fmla="*/ 185023 h 422219"/>
              <a:gd name="connsiteX44" fmla="*/ 409575 w 840581"/>
              <a:gd name="connsiteY44" fmla="*/ 189785 h 422219"/>
              <a:gd name="connsiteX45" fmla="*/ 411956 w 840581"/>
              <a:gd name="connsiteY45" fmla="*/ 196929 h 422219"/>
              <a:gd name="connsiteX46" fmla="*/ 426244 w 840581"/>
              <a:gd name="connsiteY46" fmla="*/ 194548 h 422219"/>
              <a:gd name="connsiteX47" fmla="*/ 428625 w 840581"/>
              <a:gd name="connsiteY47" fmla="*/ 187404 h 422219"/>
              <a:gd name="connsiteX48" fmla="*/ 416719 w 840581"/>
              <a:gd name="connsiteY48" fmla="*/ 173116 h 422219"/>
              <a:gd name="connsiteX49" fmla="*/ 409575 w 840581"/>
              <a:gd name="connsiteY49" fmla="*/ 163591 h 422219"/>
              <a:gd name="connsiteX50" fmla="*/ 402431 w 840581"/>
              <a:gd name="connsiteY50" fmla="*/ 161210 h 422219"/>
              <a:gd name="connsiteX51" fmla="*/ 388144 w 840581"/>
              <a:gd name="connsiteY51" fmla="*/ 154066 h 422219"/>
              <a:gd name="connsiteX52" fmla="*/ 376237 w 840581"/>
              <a:gd name="connsiteY52" fmla="*/ 144541 h 422219"/>
              <a:gd name="connsiteX53" fmla="*/ 361950 w 840581"/>
              <a:gd name="connsiteY53" fmla="*/ 135016 h 422219"/>
              <a:gd name="connsiteX54" fmla="*/ 352425 w 840581"/>
              <a:gd name="connsiteY54" fmla="*/ 120729 h 422219"/>
              <a:gd name="connsiteX55" fmla="*/ 347662 w 840581"/>
              <a:gd name="connsiteY55" fmla="*/ 111204 h 422219"/>
              <a:gd name="connsiteX56" fmla="*/ 340519 w 840581"/>
              <a:gd name="connsiteY56" fmla="*/ 104060 h 422219"/>
              <a:gd name="connsiteX57" fmla="*/ 323850 w 840581"/>
              <a:gd name="connsiteY57" fmla="*/ 85010 h 422219"/>
              <a:gd name="connsiteX58" fmla="*/ 316706 w 840581"/>
              <a:gd name="connsiteY58" fmla="*/ 82629 h 422219"/>
              <a:gd name="connsiteX59" fmla="*/ 311944 w 840581"/>
              <a:gd name="connsiteY59" fmla="*/ 75485 h 422219"/>
              <a:gd name="connsiteX60" fmla="*/ 316706 w 840581"/>
              <a:gd name="connsiteY60" fmla="*/ 58816 h 422219"/>
              <a:gd name="connsiteX61" fmla="*/ 323850 w 840581"/>
              <a:gd name="connsiteY61" fmla="*/ 56435 h 422219"/>
              <a:gd name="connsiteX62" fmla="*/ 333375 w 840581"/>
              <a:gd name="connsiteY62" fmla="*/ 58816 h 422219"/>
              <a:gd name="connsiteX63" fmla="*/ 338137 w 840581"/>
              <a:gd name="connsiteY63" fmla="*/ 65960 h 422219"/>
              <a:gd name="connsiteX64" fmla="*/ 359569 w 840581"/>
              <a:gd name="connsiteY64" fmla="*/ 85010 h 422219"/>
              <a:gd name="connsiteX65" fmla="*/ 364331 w 840581"/>
              <a:gd name="connsiteY65" fmla="*/ 92154 h 422219"/>
              <a:gd name="connsiteX66" fmla="*/ 383381 w 840581"/>
              <a:gd name="connsiteY66" fmla="*/ 101679 h 422219"/>
              <a:gd name="connsiteX67" fmla="*/ 390525 w 840581"/>
              <a:gd name="connsiteY67" fmla="*/ 106441 h 422219"/>
              <a:gd name="connsiteX68" fmla="*/ 404812 w 840581"/>
              <a:gd name="connsiteY68" fmla="*/ 111204 h 422219"/>
              <a:gd name="connsiteX69" fmla="*/ 414337 w 840581"/>
              <a:gd name="connsiteY69" fmla="*/ 125491 h 422219"/>
              <a:gd name="connsiteX70" fmla="*/ 421481 w 840581"/>
              <a:gd name="connsiteY70" fmla="*/ 130254 h 422219"/>
              <a:gd name="connsiteX71" fmla="*/ 435769 w 840581"/>
              <a:gd name="connsiteY71" fmla="*/ 144541 h 422219"/>
              <a:gd name="connsiteX72" fmla="*/ 450056 w 840581"/>
              <a:gd name="connsiteY72" fmla="*/ 156448 h 422219"/>
              <a:gd name="connsiteX73" fmla="*/ 454819 w 840581"/>
              <a:gd name="connsiteY73" fmla="*/ 163591 h 422219"/>
              <a:gd name="connsiteX74" fmla="*/ 459581 w 840581"/>
              <a:gd name="connsiteY74" fmla="*/ 182641 h 422219"/>
              <a:gd name="connsiteX75" fmla="*/ 464344 w 840581"/>
              <a:gd name="connsiteY75" fmla="*/ 199310 h 422219"/>
              <a:gd name="connsiteX76" fmla="*/ 473869 w 840581"/>
              <a:gd name="connsiteY76" fmla="*/ 220741 h 422219"/>
              <a:gd name="connsiteX77" fmla="*/ 478631 w 840581"/>
              <a:gd name="connsiteY77" fmla="*/ 239791 h 422219"/>
              <a:gd name="connsiteX78" fmla="*/ 488156 w 840581"/>
              <a:gd name="connsiteY78" fmla="*/ 254079 h 422219"/>
              <a:gd name="connsiteX79" fmla="*/ 495300 w 840581"/>
              <a:gd name="connsiteY79" fmla="*/ 268366 h 422219"/>
              <a:gd name="connsiteX80" fmla="*/ 502444 w 840581"/>
              <a:gd name="connsiteY80" fmla="*/ 270748 h 422219"/>
              <a:gd name="connsiteX81" fmla="*/ 514350 w 840581"/>
              <a:gd name="connsiteY81" fmla="*/ 261223 h 422219"/>
              <a:gd name="connsiteX82" fmla="*/ 519112 w 840581"/>
              <a:gd name="connsiteY82" fmla="*/ 246935 h 422219"/>
              <a:gd name="connsiteX83" fmla="*/ 516731 w 840581"/>
              <a:gd name="connsiteY83" fmla="*/ 225504 h 422219"/>
              <a:gd name="connsiteX84" fmla="*/ 514350 w 840581"/>
              <a:gd name="connsiteY84" fmla="*/ 218360 h 422219"/>
              <a:gd name="connsiteX85" fmla="*/ 511969 w 840581"/>
              <a:gd name="connsiteY85" fmla="*/ 206454 h 422219"/>
              <a:gd name="connsiteX86" fmla="*/ 507206 w 840581"/>
              <a:gd name="connsiteY86" fmla="*/ 189785 h 422219"/>
              <a:gd name="connsiteX87" fmla="*/ 509587 w 840581"/>
              <a:gd name="connsiteY87" fmla="*/ 177879 h 422219"/>
              <a:gd name="connsiteX88" fmla="*/ 516731 w 840581"/>
              <a:gd name="connsiteY88" fmla="*/ 175498 h 422219"/>
              <a:gd name="connsiteX89" fmla="*/ 531019 w 840581"/>
              <a:gd name="connsiteY89" fmla="*/ 168354 h 422219"/>
              <a:gd name="connsiteX90" fmla="*/ 559594 w 840581"/>
              <a:gd name="connsiteY90" fmla="*/ 173116 h 422219"/>
              <a:gd name="connsiteX91" fmla="*/ 566737 w 840581"/>
              <a:gd name="connsiteY91" fmla="*/ 177879 h 422219"/>
              <a:gd name="connsiteX92" fmla="*/ 590550 w 840581"/>
              <a:gd name="connsiteY92" fmla="*/ 173116 h 422219"/>
              <a:gd name="connsiteX93" fmla="*/ 597694 w 840581"/>
              <a:gd name="connsiteY93" fmla="*/ 168354 h 422219"/>
              <a:gd name="connsiteX94" fmla="*/ 602456 w 840581"/>
              <a:gd name="connsiteY94" fmla="*/ 161210 h 422219"/>
              <a:gd name="connsiteX95" fmla="*/ 595312 w 840581"/>
              <a:gd name="connsiteY95" fmla="*/ 135016 h 422219"/>
              <a:gd name="connsiteX96" fmla="*/ 597694 w 840581"/>
              <a:gd name="connsiteY96" fmla="*/ 118348 h 422219"/>
              <a:gd name="connsiteX97" fmla="*/ 609600 w 840581"/>
              <a:gd name="connsiteY97" fmla="*/ 101679 h 422219"/>
              <a:gd name="connsiteX98" fmla="*/ 619125 w 840581"/>
              <a:gd name="connsiteY98" fmla="*/ 89773 h 422219"/>
              <a:gd name="connsiteX99" fmla="*/ 621506 w 840581"/>
              <a:gd name="connsiteY99" fmla="*/ 82629 h 422219"/>
              <a:gd name="connsiteX100" fmla="*/ 626269 w 840581"/>
              <a:gd name="connsiteY100" fmla="*/ 56435 h 422219"/>
              <a:gd name="connsiteX101" fmla="*/ 631031 w 840581"/>
              <a:gd name="connsiteY101" fmla="*/ 49291 h 422219"/>
              <a:gd name="connsiteX102" fmla="*/ 640556 w 840581"/>
              <a:gd name="connsiteY102" fmla="*/ 46910 h 422219"/>
              <a:gd name="connsiteX103" fmla="*/ 647700 w 840581"/>
              <a:gd name="connsiteY103" fmla="*/ 44529 h 422219"/>
              <a:gd name="connsiteX104" fmla="*/ 654844 w 840581"/>
              <a:gd name="connsiteY104" fmla="*/ 39766 h 422219"/>
              <a:gd name="connsiteX105" fmla="*/ 659606 w 840581"/>
              <a:gd name="connsiteY105" fmla="*/ 32623 h 422219"/>
              <a:gd name="connsiteX106" fmla="*/ 673894 w 840581"/>
              <a:gd name="connsiteY106" fmla="*/ 27860 h 422219"/>
              <a:gd name="connsiteX107" fmla="*/ 681037 w 840581"/>
              <a:gd name="connsiteY107" fmla="*/ 32623 h 422219"/>
              <a:gd name="connsiteX108" fmla="*/ 683419 w 840581"/>
              <a:gd name="connsiteY108" fmla="*/ 39766 h 422219"/>
              <a:gd name="connsiteX109" fmla="*/ 688181 w 840581"/>
              <a:gd name="connsiteY109" fmla="*/ 46910 h 422219"/>
              <a:gd name="connsiteX110" fmla="*/ 692944 w 840581"/>
              <a:gd name="connsiteY110" fmla="*/ 73104 h 422219"/>
              <a:gd name="connsiteX111" fmla="*/ 700087 w 840581"/>
              <a:gd name="connsiteY111" fmla="*/ 80248 h 422219"/>
              <a:gd name="connsiteX112" fmla="*/ 714375 w 840581"/>
              <a:gd name="connsiteY112" fmla="*/ 85010 h 422219"/>
              <a:gd name="connsiteX113" fmla="*/ 721519 w 840581"/>
              <a:gd name="connsiteY113" fmla="*/ 75485 h 422219"/>
              <a:gd name="connsiteX114" fmla="*/ 731044 w 840581"/>
              <a:gd name="connsiteY114" fmla="*/ 61198 h 422219"/>
              <a:gd name="connsiteX115" fmla="*/ 733425 w 840581"/>
              <a:gd name="connsiteY115" fmla="*/ 54054 h 422219"/>
              <a:gd name="connsiteX116" fmla="*/ 726281 w 840581"/>
              <a:gd name="connsiteY116" fmla="*/ 37385 h 422219"/>
              <a:gd name="connsiteX117" fmla="*/ 728662 w 840581"/>
              <a:gd name="connsiteY117" fmla="*/ 30241 h 422219"/>
              <a:gd name="connsiteX118" fmla="*/ 738187 w 840581"/>
              <a:gd name="connsiteY118" fmla="*/ 27860 h 422219"/>
              <a:gd name="connsiteX119" fmla="*/ 745331 w 840581"/>
              <a:gd name="connsiteY119" fmla="*/ 25479 h 422219"/>
              <a:gd name="connsiteX120" fmla="*/ 752475 w 840581"/>
              <a:gd name="connsiteY120" fmla="*/ 20716 h 422219"/>
              <a:gd name="connsiteX121" fmla="*/ 759619 w 840581"/>
              <a:gd name="connsiteY121" fmla="*/ 18335 h 422219"/>
              <a:gd name="connsiteX122" fmla="*/ 766762 w 840581"/>
              <a:gd name="connsiteY122" fmla="*/ 4048 h 422219"/>
              <a:gd name="connsiteX123" fmla="*/ 795337 w 840581"/>
              <a:gd name="connsiteY123" fmla="*/ 6429 h 422219"/>
              <a:gd name="connsiteX124" fmla="*/ 785812 w 840581"/>
              <a:gd name="connsiteY124" fmla="*/ 30241 h 422219"/>
              <a:gd name="connsiteX125" fmla="*/ 778669 w 840581"/>
              <a:gd name="connsiteY125" fmla="*/ 37385 h 422219"/>
              <a:gd name="connsiteX126" fmla="*/ 769144 w 840581"/>
              <a:gd name="connsiteY126" fmla="*/ 51673 h 422219"/>
              <a:gd name="connsiteX127" fmla="*/ 776287 w 840581"/>
              <a:gd name="connsiteY127" fmla="*/ 58816 h 422219"/>
              <a:gd name="connsiteX128" fmla="*/ 785812 w 840581"/>
              <a:gd name="connsiteY128" fmla="*/ 61198 h 422219"/>
              <a:gd name="connsiteX129" fmla="*/ 797719 w 840581"/>
              <a:gd name="connsiteY129" fmla="*/ 82629 h 422219"/>
              <a:gd name="connsiteX130" fmla="*/ 802481 w 840581"/>
              <a:gd name="connsiteY130" fmla="*/ 89773 h 422219"/>
              <a:gd name="connsiteX131" fmla="*/ 804862 w 840581"/>
              <a:gd name="connsiteY131" fmla="*/ 96916 h 422219"/>
              <a:gd name="connsiteX132" fmla="*/ 819150 w 840581"/>
              <a:gd name="connsiteY132" fmla="*/ 104060 h 422219"/>
              <a:gd name="connsiteX133" fmla="*/ 831056 w 840581"/>
              <a:gd name="connsiteY133" fmla="*/ 115966 h 422219"/>
              <a:gd name="connsiteX134" fmla="*/ 838200 w 840581"/>
              <a:gd name="connsiteY134" fmla="*/ 120729 h 422219"/>
              <a:gd name="connsiteX135" fmla="*/ 840581 w 840581"/>
              <a:gd name="connsiteY135" fmla="*/ 127873 h 422219"/>
              <a:gd name="connsiteX136" fmla="*/ 838200 w 840581"/>
              <a:gd name="connsiteY136" fmla="*/ 142160 h 422219"/>
              <a:gd name="connsiteX137" fmla="*/ 831056 w 840581"/>
              <a:gd name="connsiteY137" fmla="*/ 149304 h 422219"/>
              <a:gd name="connsiteX138" fmla="*/ 816769 w 840581"/>
              <a:gd name="connsiteY138" fmla="*/ 156448 h 422219"/>
              <a:gd name="connsiteX139" fmla="*/ 807244 w 840581"/>
              <a:gd name="connsiteY139" fmla="*/ 161210 h 422219"/>
              <a:gd name="connsiteX140" fmla="*/ 776287 w 840581"/>
              <a:gd name="connsiteY140" fmla="*/ 158829 h 422219"/>
              <a:gd name="connsiteX141" fmla="*/ 762000 w 840581"/>
              <a:gd name="connsiteY141" fmla="*/ 149304 h 422219"/>
              <a:gd name="connsiteX142" fmla="*/ 740569 w 840581"/>
              <a:gd name="connsiteY142" fmla="*/ 144541 h 422219"/>
              <a:gd name="connsiteX143" fmla="*/ 723900 w 840581"/>
              <a:gd name="connsiteY143" fmla="*/ 139779 h 422219"/>
              <a:gd name="connsiteX144" fmla="*/ 704850 w 840581"/>
              <a:gd name="connsiteY144" fmla="*/ 137398 h 422219"/>
              <a:gd name="connsiteX145" fmla="*/ 683419 w 840581"/>
              <a:gd name="connsiteY145" fmla="*/ 137398 h 422219"/>
              <a:gd name="connsiteX146" fmla="*/ 678656 w 840581"/>
              <a:gd name="connsiteY146" fmla="*/ 144541 h 422219"/>
              <a:gd name="connsiteX147" fmla="*/ 671512 w 840581"/>
              <a:gd name="connsiteY147" fmla="*/ 149304 h 422219"/>
              <a:gd name="connsiteX148" fmla="*/ 647700 w 840581"/>
              <a:gd name="connsiteY148" fmla="*/ 156448 h 422219"/>
              <a:gd name="connsiteX149" fmla="*/ 628650 w 840581"/>
              <a:gd name="connsiteY149" fmla="*/ 163591 h 422219"/>
              <a:gd name="connsiteX150" fmla="*/ 621506 w 840581"/>
              <a:gd name="connsiteY150" fmla="*/ 168354 h 422219"/>
              <a:gd name="connsiteX151" fmla="*/ 607219 w 840581"/>
              <a:gd name="connsiteY151" fmla="*/ 173116 h 422219"/>
              <a:gd name="connsiteX152" fmla="*/ 592931 w 840581"/>
              <a:gd name="connsiteY152" fmla="*/ 182641 h 422219"/>
              <a:gd name="connsiteX153" fmla="*/ 585787 w 840581"/>
              <a:gd name="connsiteY153" fmla="*/ 187404 h 422219"/>
              <a:gd name="connsiteX154" fmla="*/ 583406 w 840581"/>
              <a:gd name="connsiteY154" fmla="*/ 194548 h 422219"/>
              <a:gd name="connsiteX155" fmla="*/ 588169 w 840581"/>
              <a:gd name="connsiteY155" fmla="*/ 230266 h 422219"/>
              <a:gd name="connsiteX156" fmla="*/ 590550 w 840581"/>
              <a:gd name="connsiteY156" fmla="*/ 237410 h 422219"/>
              <a:gd name="connsiteX157" fmla="*/ 592931 w 840581"/>
              <a:gd name="connsiteY157" fmla="*/ 249316 h 422219"/>
              <a:gd name="connsiteX158" fmla="*/ 600075 w 840581"/>
              <a:gd name="connsiteY158" fmla="*/ 254079 h 422219"/>
              <a:gd name="connsiteX159" fmla="*/ 602456 w 840581"/>
              <a:gd name="connsiteY159" fmla="*/ 261223 h 422219"/>
              <a:gd name="connsiteX160" fmla="*/ 609600 w 840581"/>
              <a:gd name="connsiteY160" fmla="*/ 265985 h 422219"/>
              <a:gd name="connsiteX161" fmla="*/ 616744 w 840581"/>
              <a:gd name="connsiteY161" fmla="*/ 273129 h 422219"/>
              <a:gd name="connsiteX162" fmla="*/ 621506 w 840581"/>
              <a:gd name="connsiteY162" fmla="*/ 280273 h 422219"/>
              <a:gd name="connsiteX163" fmla="*/ 635794 w 840581"/>
              <a:gd name="connsiteY163" fmla="*/ 285035 h 422219"/>
              <a:gd name="connsiteX164" fmla="*/ 654844 w 840581"/>
              <a:gd name="connsiteY164" fmla="*/ 277891 h 422219"/>
              <a:gd name="connsiteX165" fmla="*/ 657225 w 840581"/>
              <a:gd name="connsiteY165" fmla="*/ 270748 h 422219"/>
              <a:gd name="connsiteX166" fmla="*/ 671512 w 840581"/>
              <a:gd name="connsiteY166" fmla="*/ 265985 h 422219"/>
              <a:gd name="connsiteX167" fmla="*/ 678656 w 840581"/>
              <a:gd name="connsiteY167" fmla="*/ 273129 h 422219"/>
              <a:gd name="connsiteX168" fmla="*/ 683419 w 840581"/>
              <a:gd name="connsiteY168" fmla="*/ 280273 h 422219"/>
              <a:gd name="connsiteX169" fmla="*/ 709612 w 840581"/>
              <a:gd name="connsiteY169" fmla="*/ 277891 h 422219"/>
              <a:gd name="connsiteX170" fmla="*/ 716756 w 840581"/>
              <a:gd name="connsiteY170" fmla="*/ 273129 h 422219"/>
              <a:gd name="connsiteX171" fmla="*/ 721519 w 840581"/>
              <a:gd name="connsiteY171" fmla="*/ 265985 h 422219"/>
              <a:gd name="connsiteX172" fmla="*/ 735806 w 840581"/>
              <a:gd name="connsiteY172" fmla="*/ 256460 h 422219"/>
              <a:gd name="connsiteX173" fmla="*/ 740569 w 840581"/>
              <a:gd name="connsiteY173" fmla="*/ 263604 h 422219"/>
              <a:gd name="connsiteX174" fmla="*/ 740569 w 840581"/>
              <a:gd name="connsiteY174" fmla="*/ 296941 h 422219"/>
              <a:gd name="connsiteX175" fmla="*/ 735806 w 840581"/>
              <a:gd name="connsiteY175" fmla="*/ 311229 h 422219"/>
              <a:gd name="connsiteX176" fmla="*/ 733425 w 840581"/>
              <a:gd name="connsiteY176" fmla="*/ 318373 h 422219"/>
              <a:gd name="connsiteX177" fmla="*/ 738187 w 840581"/>
              <a:gd name="connsiteY177" fmla="*/ 332660 h 422219"/>
              <a:gd name="connsiteX178" fmla="*/ 731044 w 840581"/>
              <a:gd name="connsiteY178" fmla="*/ 354091 h 422219"/>
              <a:gd name="connsiteX179" fmla="*/ 728662 w 840581"/>
              <a:gd name="connsiteY179" fmla="*/ 361235 h 422219"/>
              <a:gd name="connsiteX180" fmla="*/ 726281 w 840581"/>
              <a:gd name="connsiteY180" fmla="*/ 370760 h 422219"/>
              <a:gd name="connsiteX181" fmla="*/ 719137 w 840581"/>
              <a:gd name="connsiteY181" fmla="*/ 385048 h 422219"/>
              <a:gd name="connsiteX182" fmla="*/ 711994 w 840581"/>
              <a:gd name="connsiteY182" fmla="*/ 387429 h 422219"/>
              <a:gd name="connsiteX183" fmla="*/ 709612 w 840581"/>
              <a:gd name="connsiteY183" fmla="*/ 394573 h 422219"/>
              <a:gd name="connsiteX184" fmla="*/ 690562 w 840581"/>
              <a:gd name="connsiteY184" fmla="*/ 401716 h 422219"/>
              <a:gd name="connsiteX185" fmla="*/ 669131 w 840581"/>
              <a:gd name="connsiteY185" fmla="*/ 404098 h 422219"/>
              <a:gd name="connsiteX186" fmla="*/ 654844 w 840581"/>
              <a:gd name="connsiteY186" fmla="*/ 399335 h 422219"/>
              <a:gd name="connsiteX187" fmla="*/ 647700 w 840581"/>
              <a:gd name="connsiteY187" fmla="*/ 401716 h 422219"/>
              <a:gd name="connsiteX188" fmla="*/ 635794 w 840581"/>
              <a:gd name="connsiteY188" fmla="*/ 411241 h 422219"/>
              <a:gd name="connsiteX189" fmla="*/ 611981 w 840581"/>
              <a:gd name="connsiteY189" fmla="*/ 408860 h 422219"/>
              <a:gd name="connsiteX190" fmla="*/ 597694 w 840581"/>
              <a:gd name="connsiteY190" fmla="*/ 404098 h 422219"/>
              <a:gd name="connsiteX191" fmla="*/ 590550 w 840581"/>
              <a:gd name="connsiteY191" fmla="*/ 401716 h 422219"/>
              <a:gd name="connsiteX192" fmla="*/ 573881 w 840581"/>
              <a:gd name="connsiteY192" fmla="*/ 396954 h 422219"/>
              <a:gd name="connsiteX193" fmla="*/ 559594 w 840581"/>
              <a:gd name="connsiteY193" fmla="*/ 389810 h 422219"/>
              <a:gd name="connsiteX194" fmla="*/ 545306 w 840581"/>
              <a:gd name="connsiteY194" fmla="*/ 382666 h 422219"/>
              <a:gd name="connsiteX195" fmla="*/ 514350 w 840581"/>
              <a:gd name="connsiteY195" fmla="*/ 377904 h 422219"/>
              <a:gd name="connsiteX196" fmla="*/ 507206 w 840581"/>
              <a:gd name="connsiteY196" fmla="*/ 375523 h 422219"/>
              <a:gd name="connsiteX197" fmla="*/ 492919 w 840581"/>
              <a:gd name="connsiteY197" fmla="*/ 368379 h 422219"/>
              <a:gd name="connsiteX198" fmla="*/ 476250 w 840581"/>
              <a:gd name="connsiteY198" fmla="*/ 361235 h 422219"/>
              <a:gd name="connsiteX199" fmla="*/ 469106 w 840581"/>
              <a:gd name="connsiteY199" fmla="*/ 365998 h 422219"/>
              <a:gd name="connsiteX200" fmla="*/ 464344 w 840581"/>
              <a:gd name="connsiteY200" fmla="*/ 380285 h 422219"/>
              <a:gd name="connsiteX201" fmla="*/ 459581 w 840581"/>
              <a:gd name="connsiteY201" fmla="*/ 396954 h 422219"/>
              <a:gd name="connsiteX202" fmla="*/ 457200 w 840581"/>
              <a:gd name="connsiteY202" fmla="*/ 413623 h 422219"/>
              <a:gd name="connsiteX203" fmla="*/ 454819 w 840581"/>
              <a:gd name="connsiteY203" fmla="*/ 420766 h 422219"/>
              <a:gd name="connsiteX204" fmla="*/ 426244 w 840581"/>
              <a:gd name="connsiteY204" fmla="*/ 418385 h 422219"/>
              <a:gd name="connsiteX205" fmla="*/ 404812 w 840581"/>
              <a:gd name="connsiteY205" fmla="*/ 411241 h 422219"/>
              <a:gd name="connsiteX206" fmla="*/ 397669 w 840581"/>
              <a:gd name="connsiteY206" fmla="*/ 408860 h 422219"/>
              <a:gd name="connsiteX207" fmla="*/ 390525 w 840581"/>
              <a:gd name="connsiteY207" fmla="*/ 406479 h 422219"/>
              <a:gd name="connsiteX208" fmla="*/ 373856 w 840581"/>
              <a:gd name="connsiteY208" fmla="*/ 387429 h 422219"/>
              <a:gd name="connsiteX209" fmla="*/ 366712 w 840581"/>
              <a:gd name="connsiteY209" fmla="*/ 380285 h 422219"/>
              <a:gd name="connsiteX210" fmla="*/ 352425 w 840581"/>
              <a:gd name="connsiteY210" fmla="*/ 370760 h 422219"/>
              <a:gd name="connsiteX211" fmla="*/ 314325 w 840581"/>
              <a:gd name="connsiteY211" fmla="*/ 365998 h 422219"/>
              <a:gd name="connsiteX212" fmla="*/ 307181 w 840581"/>
              <a:gd name="connsiteY212" fmla="*/ 361235 h 422219"/>
              <a:gd name="connsiteX213" fmla="*/ 302419 w 840581"/>
              <a:gd name="connsiteY213" fmla="*/ 354091 h 422219"/>
              <a:gd name="connsiteX214" fmla="*/ 292894 w 840581"/>
              <a:gd name="connsiteY214" fmla="*/ 351710 h 422219"/>
              <a:gd name="connsiteX215" fmla="*/ 278606 w 840581"/>
              <a:gd name="connsiteY215" fmla="*/ 346948 h 422219"/>
              <a:gd name="connsiteX216" fmla="*/ 280987 w 840581"/>
              <a:gd name="connsiteY216" fmla="*/ 332660 h 422219"/>
              <a:gd name="connsiteX217" fmla="*/ 288131 w 840581"/>
              <a:gd name="connsiteY217" fmla="*/ 327898 h 422219"/>
              <a:gd name="connsiteX218" fmla="*/ 295275 w 840581"/>
              <a:gd name="connsiteY218" fmla="*/ 318373 h 422219"/>
              <a:gd name="connsiteX219" fmla="*/ 295275 w 840581"/>
              <a:gd name="connsiteY219" fmla="*/ 268366 h 422219"/>
              <a:gd name="connsiteX220" fmla="*/ 288131 w 840581"/>
              <a:gd name="connsiteY220" fmla="*/ 263604 h 422219"/>
              <a:gd name="connsiteX221" fmla="*/ 273844 w 840581"/>
              <a:gd name="connsiteY221" fmla="*/ 258841 h 422219"/>
              <a:gd name="connsiteX222" fmla="*/ 259556 w 840581"/>
              <a:gd name="connsiteY222" fmla="*/ 263604 h 422219"/>
              <a:gd name="connsiteX223" fmla="*/ 171450 w 840581"/>
              <a:gd name="connsiteY223" fmla="*/ 268366 h 422219"/>
              <a:gd name="connsiteX224" fmla="*/ 164306 w 840581"/>
              <a:gd name="connsiteY224" fmla="*/ 270748 h 422219"/>
              <a:gd name="connsiteX225" fmla="*/ 145256 w 840581"/>
              <a:gd name="connsiteY225" fmla="*/ 275510 h 422219"/>
              <a:gd name="connsiteX226" fmla="*/ 109537 w 840581"/>
              <a:gd name="connsiteY226" fmla="*/ 275510 h 422219"/>
              <a:gd name="connsiteX227" fmla="*/ 92869 w 840581"/>
              <a:gd name="connsiteY227" fmla="*/ 292179 h 422219"/>
              <a:gd name="connsiteX228" fmla="*/ 78581 w 840581"/>
              <a:gd name="connsiteY228" fmla="*/ 294560 h 422219"/>
              <a:gd name="connsiteX229" fmla="*/ 71437 w 840581"/>
              <a:gd name="connsiteY229" fmla="*/ 299323 h 422219"/>
              <a:gd name="connsiteX230" fmla="*/ 57150 w 840581"/>
              <a:gd name="connsiteY230" fmla="*/ 304085 h 422219"/>
              <a:gd name="connsiteX231" fmla="*/ 26194 w 840581"/>
              <a:gd name="connsiteY231" fmla="*/ 299323 h 422219"/>
              <a:gd name="connsiteX232" fmla="*/ 11906 w 840581"/>
              <a:gd name="connsiteY232" fmla="*/ 294560 h 422219"/>
              <a:gd name="connsiteX233" fmla="*/ 0 w 840581"/>
              <a:gd name="connsiteY233" fmla="*/ 292179 h 422219"/>
              <a:gd name="connsiteX234" fmla="*/ 0 w 840581"/>
              <a:gd name="connsiteY234" fmla="*/ 280273 h 422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840581" h="422219">
                <a:moveTo>
                  <a:pt x="0" y="280273"/>
                </a:moveTo>
                <a:cubicBezTo>
                  <a:pt x="794" y="277892"/>
                  <a:pt x="813" y="275089"/>
                  <a:pt x="2381" y="273129"/>
                </a:cubicBezTo>
                <a:cubicBezTo>
                  <a:pt x="4169" y="270894"/>
                  <a:pt x="6965" y="269646"/>
                  <a:pt x="9525" y="268366"/>
                </a:cubicBezTo>
                <a:cubicBezTo>
                  <a:pt x="19250" y="263503"/>
                  <a:pt x="38866" y="264135"/>
                  <a:pt x="45244" y="263604"/>
                </a:cubicBezTo>
                <a:cubicBezTo>
                  <a:pt x="62297" y="257920"/>
                  <a:pt x="42790" y="266046"/>
                  <a:pt x="57150" y="254079"/>
                </a:cubicBezTo>
                <a:cubicBezTo>
                  <a:pt x="59877" y="251806"/>
                  <a:pt x="63593" y="251077"/>
                  <a:pt x="66675" y="249316"/>
                </a:cubicBezTo>
                <a:cubicBezTo>
                  <a:pt x="79597" y="241932"/>
                  <a:pt x="67868" y="246538"/>
                  <a:pt x="80962" y="242173"/>
                </a:cubicBezTo>
                <a:cubicBezTo>
                  <a:pt x="83343" y="239792"/>
                  <a:pt x="86238" y="237831"/>
                  <a:pt x="88106" y="235029"/>
                </a:cubicBezTo>
                <a:cubicBezTo>
                  <a:pt x="89498" y="232940"/>
                  <a:pt x="89498" y="230192"/>
                  <a:pt x="90487" y="227885"/>
                </a:cubicBezTo>
                <a:cubicBezTo>
                  <a:pt x="91885" y="224622"/>
                  <a:pt x="93662" y="221535"/>
                  <a:pt x="95250" y="218360"/>
                </a:cubicBezTo>
                <a:cubicBezTo>
                  <a:pt x="93124" y="209853"/>
                  <a:pt x="89635" y="200990"/>
                  <a:pt x="95250" y="192166"/>
                </a:cubicBezTo>
                <a:cubicBezTo>
                  <a:pt x="95253" y="192162"/>
                  <a:pt x="113107" y="180261"/>
                  <a:pt x="116681" y="177879"/>
                </a:cubicBezTo>
                <a:lnTo>
                  <a:pt x="123825" y="173116"/>
                </a:lnTo>
                <a:cubicBezTo>
                  <a:pt x="125412" y="170735"/>
                  <a:pt x="126564" y="167996"/>
                  <a:pt x="128587" y="165973"/>
                </a:cubicBezTo>
                <a:cubicBezTo>
                  <a:pt x="130611" y="163949"/>
                  <a:pt x="133532" y="163042"/>
                  <a:pt x="135731" y="161210"/>
                </a:cubicBezTo>
                <a:cubicBezTo>
                  <a:pt x="139689" y="157911"/>
                  <a:pt x="145433" y="151881"/>
                  <a:pt x="147637" y="146923"/>
                </a:cubicBezTo>
                <a:cubicBezTo>
                  <a:pt x="149676" y="142335"/>
                  <a:pt x="152400" y="132635"/>
                  <a:pt x="152400" y="132635"/>
                </a:cubicBezTo>
                <a:cubicBezTo>
                  <a:pt x="153194" y="126285"/>
                  <a:pt x="151111" y="118828"/>
                  <a:pt x="154781" y="113585"/>
                </a:cubicBezTo>
                <a:cubicBezTo>
                  <a:pt x="157660" y="109472"/>
                  <a:pt x="164306" y="110411"/>
                  <a:pt x="169069" y="108823"/>
                </a:cubicBezTo>
                <a:lnTo>
                  <a:pt x="176212" y="106441"/>
                </a:lnTo>
                <a:cubicBezTo>
                  <a:pt x="184150" y="107235"/>
                  <a:pt x="192048" y="108823"/>
                  <a:pt x="200025" y="108823"/>
                </a:cubicBezTo>
                <a:cubicBezTo>
                  <a:pt x="203298" y="108823"/>
                  <a:pt x="206403" y="107340"/>
                  <a:pt x="209550" y="106441"/>
                </a:cubicBezTo>
                <a:cubicBezTo>
                  <a:pt x="220719" y="103249"/>
                  <a:pt x="213518" y="104742"/>
                  <a:pt x="226219" y="99298"/>
                </a:cubicBezTo>
                <a:cubicBezTo>
                  <a:pt x="228526" y="98309"/>
                  <a:pt x="230981" y="97710"/>
                  <a:pt x="233362" y="96916"/>
                </a:cubicBezTo>
                <a:cubicBezTo>
                  <a:pt x="236537" y="92154"/>
                  <a:pt x="237241" y="81688"/>
                  <a:pt x="242887" y="82629"/>
                </a:cubicBezTo>
                <a:cubicBezTo>
                  <a:pt x="247650" y="83423"/>
                  <a:pt x="252491" y="83839"/>
                  <a:pt x="257175" y="85010"/>
                </a:cubicBezTo>
                <a:cubicBezTo>
                  <a:pt x="262045" y="86228"/>
                  <a:pt x="271462" y="89773"/>
                  <a:pt x="271462" y="89773"/>
                </a:cubicBezTo>
                <a:lnTo>
                  <a:pt x="280987" y="104060"/>
                </a:lnTo>
                <a:lnTo>
                  <a:pt x="285750" y="111204"/>
                </a:lnTo>
                <a:cubicBezTo>
                  <a:pt x="291417" y="128206"/>
                  <a:pt x="287727" y="121314"/>
                  <a:pt x="295275" y="132635"/>
                </a:cubicBezTo>
                <a:cubicBezTo>
                  <a:pt x="296069" y="135016"/>
                  <a:pt x="296264" y="137690"/>
                  <a:pt x="297656" y="139779"/>
                </a:cubicBezTo>
                <a:cubicBezTo>
                  <a:pt x="302132" y="146493"/>
                  <a:pt x="313411" y="152664"/>
                  <a:pt x="319087" y="156448"/>
                </a:cubicBezTo>
                <a:cubicBezTo>
                  <a:pt x="321468" y="158035"/>
                  <a:pt x="324207" y="159186"/>
                  <a:pt x="326231" y="161210"/>
                </a:cubicBezTo>
                <a:cubicBezTo>
                  <a:pt x="335399" y="170378"/>
                  <a:pt x="330573" y="166486"/>
                  <a:pt x="340519" y="173116"/>
                </a:cubicBezTo>
                <a:cubicBezTo>
                  <a:pt x="349408" y="186451"/>
                  <a:pt x="340013" y="176122"/>
                  <a:pt x="359569" y="182641"/>
                </a:cubicBezTo>
                <a:cubicBezTo>
                  <a:pt x="364539" y="184298"/>
                  <a:pt x="370542" y="191234"/>
                  <a:pt x="373856" y="194548"/>
                </a:cubicBezTo>
                <a:cubicBezTo>
                  <a:pt x="374650" y="196929"/>
                  <a:pt x="375999" y="199193"/>
                  <a:pt x="376237" y="201691"/>
                </a:cubicBezTo>
                <a:cubicBezTo>
                  <a:pt x="377594" y="215936"/>
                  <a:pt x="375671" y="230551"/>
                  <a:pt x="378619" y="244554"/>
                </a:cubicBezTo>
                <a:cubicBezTo>
                  <a:pt x="379136" y="247010"/>
                  <a:pt x="383381" y="246141"/>
                  <a:pt x="385762" y="246935"/>
                </a:cubicBezTo>
                <a:cubicBezTo>
                  <a:pt x="387350" y="244554"/>
                  <a:pt x="389245" y="242351"/>
                  <a:pt x="390525" y="239791"/>
                </a:cubicBezTo>
                <a:cubicBezTo>
                  <a:pt x="391647" y="237546"/>
                  <a:pt x="391917" y="234955"/>
                  <a:pt x="392906" y="232648"/>
                </a:cubicBezTo>
                <a:cubicBezTo>
                  <a:pt x="394304" y="229385"/>
                  <a:pt x="396081" y="226298"/>
                  <a:pt x="397669" y="223123"/>
                </a:cubicBezTo>
                <a:cubicBezTo>
                  <a:pt x="396875" y="213598"/>
                  <a:pt x="395287" y="204106"/>
                  <a:pt x="395287" y="194548"/>
                </a:cubicBezTo>
                <a:cubicBezTo>
                  <a:pt x="395287" y="191275"/>
                  <a:pt x="394564" y="186058"/>
                  <a:pt x="397669" y="185023"/>
                </a:cubicBezTo>
                <a:cubicBezTo>
                  <a:pt x="401724" y="183671"/>
                  <a:pt x="405606" y="188198"/>
                  <a:pt x="409575" y="189785"/>
                </a:cubicBezTo>
                <a:cubicBezTo>
                  <a:pt x="410369" y="192166"/>
                  <a:pt x="410181" y="195154"/>
                  <a:pt x="411956" y="196929"/>
                </a:cubicBezTo>
                <a:cubicBezTo>
                  <a:pt x="417871" y="202844"/>
                  <a:pt x="421508" y="197705"/>
                  <a:pt x="426244" y="194548"/>
                </a:cubicBezTo>
                <a:cubicBezTo>
                  <a:pt x="427038" y="192167"/>
                  <a:pt x="429038" y="189880"/>
                  <a:pt x="428625" y="187404"/>
                </a:cubicBezTo>
                <a:cubicBezTo>
                  <a:pt x="427899" y="183050"/>
                  <a:pt x="418938" y="175705"/>
                  <a:pt x="416719" y="173116"/>
                </a:cubicBezTo>
                <a:cubicBezTo>
                  <a:pt x="414136" y="170103"/>
                  <a:pt x="412624" y="166132"/>
                  <a:pt x="409575" y="163591"/>
                </a:cubicBezTo>
                <a:cubicBezTo>
                  <a:pt x="407647" y="161984"/>
                  <a:pt x="404676" y="162332"/>
                  <a:pt x="402431" y="161210"/>
                </a:cubicBezTo>
                <a:cubicBezTo>
                  <a:pt x="383956" y="151974"/>
                  <a:pt x="406108" y="160056"/>
                  <a:pt x="388144" y="154066"/>
                </a:cubicBezTo>
                <a:cubicBezTo>
                  <a:pt x="379343" y="140868"/>
                  <a:pt x="388416" y="151308"/>
                  <a:pt x="376237" y="144541"/>
                </a:cubicBezTo>
                <a:cubicBezTo>
                  <a:pt x="371234" y="141761"/>
                  <a:pt x="361950" y="135016"/>
                  <a:pt x="361950" y="135016"/>
                </a:cubicBezTo>
                <a:cubicBezTo>
                  <a:pt x="356843" y="119694"/>
                  <a:pt x="363573" y="136335"/>
                  <a:pt x="352425" y="120729"/>
                </a:cubicBezTo>
                <a:cubicBezTo>
                  <a:pt x="350362" y="117840"/>
                  <a:pt x="349725" y="114093"/>
                  <a:pt x="347662" y="111204"/>
                </a:cubicBezTo>
                <a:cubicBezTo>
                  <a:pt x="345705" y="108464"/>
                  <a:pt x="342586" y="106718"/>
                  <a:pt x="340519" y="104060"/>
                </a:cubicBezTo>
                <a:cubicBezTo>
                  <a:pt x="331429" y="92373"/>
                  <a:pt x="334745" y="90457"/>
                  <a:pt x="323850" y="85010"/>
                </a:cubicBezTo>
                <a:cubicBezTo>
                  <a:pt x="321605" y="83887"/>
                  <a:pt x="319087" y="83423"/>
                  <a:pt x="316706" y="82629"/>
                </a:cubicBezTo>
                <a:cubicBezTo>
                  <a:pt x="315119" y="80248"/>
                  <a:pt x="312349" y="78318"/>
                  <a:pt x="311944" y="75485"/>
                </a:cubicBezTo>
                <a:cubicBezTo>
                  <a:pt x="311936" y="75431"/>
                  <a:pt x="315589" y="59933"/>
                  <a:pt x="316706" y="58816"/>
                </a:cubicBezTo>
                <a:cubicBezTo>
                  <a:pt x="318481" y="57041"/>
                  <a:pt x="321469" y="57229"/>
                  <a:pt x="323850" y="56435"/>
                </a:cubicBezTo>
                <a:cubicBezTo>
                  <a:pt x="327025" y="57229"/>
                  <a:pt x="330652" y="57001"/>
                  <a:pt x="333375" y="58816"/>
                </a:cubicBezTo>
                <a:cubicBezTo>
                  <a:pt x="335756" y="60404"/>
                  <a:pt x="336236" y="63821"/>
                  <a:pt x="338137" y="65960"/>
                </a:cubicBezTo>
                <a:cubicBezTo>
                  <a:pt x="350000" y="79306"/>
                  <a:pt x="348711" y="77772"/>
                  <a:pt x="359569" y="85010"/>
                </a:cubicBezTo>
                <a:cubicBezTo>
                  <a:pt x="361156" y="87391"/>
                  <a:pt x="362158" y="90291"/>
                  <a:pt x="364331" y="92154"/>
                </a:cubicBezTo>
                <a:cubicBezTo>
                  <a:pt x="378190" y="104034"/>
                  <a:pt x="371954" y="95966"/>
                  <a:pt x="383381" y="101679"/>
                </a:cubicBezTo>
                <a:cubicBezTo>
                  <a:pt x="385941" y="102959"/>
                  <a:pt x="387910" y="105279"/>
                  <a:pt x="390525" y="106441"/>
                </a:cubicBezTo>
                <a:cubicBezTo>
                  <a:pt x="395112" y="108480"/>
                  <a:pt x="404812" y="111204"/>
                  <a:pt x="404812" y="111204"/>
                </a:cubicBezTo>
                <a:cubicBezTo>
                  <a:pt x="407987" y="115966"/>
                  <a:pt x="409575" y="122316"/>
                  <a:pt x="414337" y="125491"/>
                </a:cubicBezTo>
                <a:cubicBezTo>
                  <a:pt x="416718" y="127079"/>
                  <a:pt x="419342" y="128353"/>
                  <a:pt x="421481" y="130254"/>
                </a:cubicBezTo>
                <a:cubicBezTo>
                  <a:pt x="426515" y="134729"/>
                  <a:pt x="430165" y="140804"/>
                  <a:pt x="435769" y="144541"/>
                </a:cubicBezTo>
                <a:cubicBezTo>
                  <a:pt x="442793" y="149225"/>
                  <a:pt x="444326" y="149573"/>
                  <a:pt x="450056" y="156448"/>
                </a:cubicBezTo>
                <a:cubicBezTo>
                  <a:pt x="451888" y="158646"/>
                  <a:pt x="453231" y="161210"/>
                  <a:pt x="454819" y="163591"/>
                </a:cubicBezTo>
                <a:lnTo>
                  <a:pt x="459581" y="182641"/>
                </a:lnTo>
                <a:cubicBezTo>
                  <a:pt x="460346" y="185699"/>
                  <a:pt x="462634" y="195889"/>
                  <a:pt x="464344" y="199310"/>
                </a:cubicBezTo>
                <a:cubicBezTo>
                  <a:pt x="470992" y="212606"/>
                  <a:pt x="469776" y="200274"/>
                  <a:pt x="473869" y="220741"/>
                </a:cubicBezTo>
                <a:cubicBezTo>
                  <a:pt x="474529" y="224040"/>
                  <a:pt x="476343" y="235672"/>
                  <a:pt x="478631" y="239791"/>
                </a:cubicBezTo>
                <a:cubicBezTo>
                  <a:pt x="481411" y="244795"/>
                  <a:pt x="486346" y="248649"/>
                  <a:pt x="488156" y="254079"/>
                </a:cubicBezTo>
                <a:cubicBezTo>
                  <a:pt x="489725" y="258787"/>
                  <a:pt x="491102" y="265008"/>
                  <a:pt x="495300" y="268366"/>
                </a:cubicBezTo>
                <a:cubicBezTo>
                  <a:pt x="497260" y="269934"/>
                  <a:pt x="500063" y="269954"/>
                  <a:pt x="502444" y="270748"/>
                </a:cubicBezTo>
                <a:cubicBezTo>
                  <a:pt x="510188" y="268165"/>
                  <a:pt x="510604" y="269651"/>
                  <a:pt x="514350" y="261223"/>
                </a:cubicBezTo>
                <a:cubicBezTo>
                  <a:pt x="516389" y="256635"/>
                  <a:pt x="519112" y="246935"/>
                  <a:pt x="519112" y="246935"/>
                </a:cubicBezTo>
                <a:cubicBezTo>
                  <a:pt x="518318" y="239791"/>
                  <a:pt x="517913" y="232594"/>
                  <a:pt x="516731" y="225504"/>
                </a:cubicBezTo>
                <a:cubicBezTo>
                  <a:pt x="516318" y="223028"/>
                  <a:pt x="514959" y="220795"/>
                  <a:pt x="514350" y="218360"/>
                </a:cubicBezTo>
                <a:cubicBezTo>
                  <a:pt x="513368" y="214434"/>
                  <a:pt x="512847" y="210405"/>
                  <a:pt x="511969" y="206454"/>
                </a:cubicBezTo>
                <a:cubicBezTo>
                  <a:pt x="509977" y="197492"/>
                  <a:pt x="509856" y="197735"/>
                  <a:pt x="507206" y="189785"/>
                </a:cubicBezTo>
                <a:cubicBezTo>
                  <a:pt x="508000" y="185816"/>
                  <a:pt x="507342" y="181246"/>
                  <a:pt x="509587" y="177879"/>
                </a:cubicBezTo>
                <a:cubicBezTo>
                  <a:pt x="510979" y="175790"/>
                  <a:pt x="514486" y="176621"/>
                  <a:pt x="516731" y="175498"/>
                </a:cubicBezTo>
                <a:cubicBezTo>
                  <a:pt x="535196" y="166266"/>
                  <a:pt x="513063" y="174339"/>
                  <a:pt x="531019" y="168354"/>
                </a:cubicBezTo>
                <a:cubicBezTo>
                  <a:pt x="537803" y="169108"/>
                  <a:pt x="551617" y="169127"/>
                  <a:pt x="559594" y="173116"/>
                </a:cubicBezTo>
                <a:cubicBezTo>
                  <a:pt x="562154" y="174396"/>
                  <a:pt x="564356" y="176291"/>
                  <a:pt x="566737" y="177879"/>
                </a:cubicBezTo>
                <a:cubicBezTo>
                  <a:pt x="572889" y="177000"/>
                  <a:pt x="583897" y="176443"/>
                  <a:pt x="590550" y="173116"/>
                </a:cubicBezTo>
                <a:cubicBezTo>
                  <a:pt x="593110" y="171836"/>
                  <a:pt x="595313" y="169941"/>
                  <a:pt x="597694" y="168354"/>
                </a:cubicBezTo>
                <a:cubicBezTo>
                  <a:pt x="599281" y="165973"/>
                  <a:pt x="602197" y="164060"/>
                  <a:pt x="602456" y="161210"/>
                </a:cubicBezTo>
                <a:cubicBezTo>
                  <a:pt x="603879" y="145558"/>
                  <a:pt x="601765" y="144695"/>
                  <a:pt x="595312" y="135016"/>
                </a:cubicBezTo>
                <a:cubicBezTo>
                  <a:pt x="596106" y="129460"/>
                  <a:pt x="596081" y="123724"/>
                  <a:pt x="597694" y="118348"/>
                </a:cubicBezTo>
                <a:cubicBezTo>
                  <a:pt x="598275" y="116411"/>
                  <a:pt x="609589" y="101693"/>
                  <a:pt x="609600" y="101679"/>
                </a:cubicBezTo>
                <a:cubicBezTo>
                  <a:pt x="615585" y="83722"/>
                  <a:pt x="606815" y="105160"/>
                  <a:pt x="619125" y="89773"/>
                </a:cubicBezTo>
                <a:cubicBezTo>
                  <a:pt x="620693" y="87813"/>
                  <a:pt x="620962" y="85079"/>
                  <a:pt x="621506" y="82629"/>
                </a:cubicBezTo>
                <a:cubicBezTo>
                  <a:pt x="621995" y="80430"/>
                  <a:pt x="625084" y="59596"/>
                  <a:pt x="626269" y="56435"/>
                </a:cubicBezTo>
                <a:cubicBezTo>
                  <a:pt x="627274" y="53755"/>
                  <a:pt x="628650" y="50879"/>
                  <a:pt x="631031" y="49291"/>
                </a:cubicBezTo>
                <a:cubicBezTo>
                  <a:pt x="633754" y="47476"/>
                  <a:pt x="637409" y="47809"/>
                  <a:pt x="640556" y="46910"/>
                </a:cubicBezTo>
                <a:cubicBezTo>
                  <a:pt x="642970" y="46220"/>
                  <a:pt x="645319" y="45323"/>
                  <a:pt x="647700" y="44529"/>
                </a:cubicBezTo>
                <a:cubicBezTo>
                  <a:pt x="650081" y="42941"/>
                  <a:pt x="652820" y="41790"/>
                  <a:pt x="654844" y="39766"/>
                </a:cubicBezTo>
                <a:cubicBezTo>
                  <a:pt x="656867" y="37743"/>
                  <a:pt x="657179" y="34140"/>
                  <a:pt x="659606" y="32623"/>
                </a:cubicBezTo>
                <a:cubicBezTo>
                  <a:pt x="663863" y="29962"/>
                  <a:pt x="673894" y="27860"/>
                  <a:pt x="673894" y="27860"/>
                </a:cubicBezTo>
                <a:cubicBezTo>
                  <a:pt x="676275" y="29448"/>
                  <a:pt x="679249" y="30388"/>
                  <a:pt x="681037" y="32623"/>
                </a:cubicBezTo>
                <a:cubicBezTo>
                  <a:pt x="682605" y="34583"/>
                  <a:pt x="682296" y="37521"/>
                  <a:pt x="683419" y="39766"/>
                </a:cubicBezTo>
                <a:cubicBezTo>
                  <a:pt x="684699" y="42326"/>
                  <a:pt x="686594" y="44529"/>
                  <a:pt x="688181" y="46910"/>
                </a:cubicBezTo>
                <a:cubicBezTo>
                  <a:pt x="688283" y="47726"/>
                  <a:pt x="689554" y="68019"/>
                  <a:pt x="692944" y="73104"/>
                </a:cubicBezTo>
                <a:cubicBezTo>
                  <a:pt x="694812" y="75906"/>
                  <a:pt x="697143" y="78613"/>
                  <a:pt x="700087" y="80248"/>
                </a:cubicBezTo>
                <a:cubicBezTo>
                  <a:pt x="704475" y="82686"/>
                  <a:pt x="714375" y="85010"/>
                  <a:pt x="714375" y="85010"/>
                </a:cubicBezTo>
                <a:cubicBezTo>
                  <a:pt x="716756" y="81835"/>
                  <a:pt x="719243" y="78736"/>
                  <a:pt x="721519" y="75485"/>
                </a:cubicBezTo>
                <a:cubicBezTo>
                  <a:pt x="724801" y="70796"/>
                  <a:pt x="731044" y="61198"/>
                  <a:pt x="731044" y="61198"/>
                </a:cubicBezTo>
                <a:cubicBezTo>
                  <a:pt x="731838" y="58817"/>
                  <a:pt x="733425" y="56564"/>
                  <a:pt x="733425" y="54054"/>
                </a:cubicBezTo>
                <a:cubicBezTo>
                  <a:pt x="733425" y="46365"/>
                  <a:pt x="730170" y="43218"/>
                  <a:pt x="726281" y="37385"/>
                </a:cubicBezTo>
                <a:cubicBezTo>
                  <a:pt x="727075" y="35004"/>
                  <a:pt x="726702" y="31809"/>
                  <a:pt x="728662" y="30241"/>
                </a:cubicBezTo>
                <a:cubicBezTo>
                  <a:pt x="731218" y="28197"/>
                  <a:pt x="735040" y="28759"/>
                  <a:pt x="738187" y="27860"/>
                </a:cubicBezTo>
                <a:cubicBezTo>
                  <a:pt x="740601" y="27170"/>
                  <a:pt x="742950" y="26273"/>
                  <a:pt x="745331" y="25479"/>
                </a:cubicBezTo>
                <a:cubicBezTo>
                  <a:pt x="747712" y="23891"/>
                  <a:pt x="749915" y="21996"/>
                  <a:pt x="752475" y="20716"/>
                </a:cubicBezTo>
                <a:cubicBezTo>
                  <a:pt x="754720" y="19593"/>
                  <a:pt x="757659" y="19903"/>
                  <a:pt x="759619" y="18335"/>
                </a:cubicBezTo>
                <a:cubicBezTo>
                  <a:pt x="763814" y="14979"/>
                  <a:pt x="765194" y="8753"/>
                  <a:pt x="766762" y="4048"/>
                </a:cubicBezTo>
                <a:cubicBezTo>
                  <a:pt x="776287" y="4842"/>
                  <a:pt x="788265" y="0"/>
                  <a:pt x="795337" y="6429"/>
                </a:cubicBezTo>
                <a:cubicBezTo>
                  <a:pt x="813882" y="23288"/>
                  <a:pt x="792370" y="28055"/>
                  <a:pt x="785812" y="30241"/>
                </a:cubicBezTo>
                <a:cubicBezTo>
                  <a:pt x="783431" y="32622"/>
                  <a:pt x="780736" y="34727"/>
                  <a:pt x="778669" y="37385"/>
                </a:cubicBezTo>
                <a:cubicBezTo>
                  <a:pt x="775155" y="41903"/>
                  <a:pt x="769144" y="51673"/>
                  <a:pt x="769144" y="51673"/>
                </a:cubicBezTo>
                <a:cubicBezTo>
                  <a:pt x="771525" y="54054"/>
                  <a:pt x="773363" y="57145"/>
                  <a:pt x="776287" y="58816"/>
                </a:cubicBezTo>
                <a:cubicBezTo>
                  <a:pt x="779129" y="60440"/>
                  <a:pt x="783349" y="59043"/>
                  <a:pt x="785812" y="61198"/>
                </a:cubicBezTo>
                <a:cubicBezTo>
                  <a:pt x="799155" y="72873"/>
                  <a:pt x="792463" y="72117"/>
                  <a:pt x="797719" y="82629"/>
                </a:cubicBezTo>
                <a:cubicBezTo>
                  <a:pt x="798999" y="85189"/>
                  <a:pt x="801201" y="87213"/>
                  <a:pt x="802481" y="89773"/>
                </a:cubicBezTo>
                <a:cubicBezTo>
                  <a:pt x="803603" y="92018"/>
                  <a:pt x="803294" y="94956"/>
                  <a:pt x="804862" y="96916"/>
                </a:cubicBezTo>
                <a:cubicBezTo>
                  <a:pt x="808220" y="101114"/>
                  <a:pt x="814443" y="102491"/>
                  <a:pt x="819150" y="104060"/>
                </a:cubicBezTo>
                <a:cubicBezTo>
                  <a:pt x="838202" y="116762"/>
                  <a:pt x="815181" y="100091"/>
                  <a:pt x="831056" y="115966"/>
                </a:cubicBezTo>
                <a:cubicBezTo>
                  <a:pt x="833080" y="117990"/>
                  <a:pt x="835819" y="119141"/>
                  <a:pt x="838200" y="120729"/>
                </a:cubicBezTo>
                <a:cubicBezTo>
                  <a:pt x="838994" y="123110"/>
                  <a:pt x="840581" y="125363"/>
                  <a:pt x="840581" y="127873"/>
                </a:cubicBezTo>
                <a:cubicBezTo>
                  <a:pt x="840581" y="132701"/>
                  <a:pt x="840161" y="137748"/>
                  <a:pt x="838200" y="142160"/>
                </a:cubicBezTo>
                <a:cubicBezTo>
                  <a:pt x="836832" y="145237"/>
                  <a:pt x="833643" y="147148"/>
                  <a:pt x="831056" y="149304"/>
                </a:cubicBezTo>
                <a:cubicBezTo>
                  <a:pt x="822985" y="156030"/>
                  <a:pt x="825609" y="152659"/>
                  <a:pt x="816769" y="156448"/>
                </a:cubicBezTo>
                <a:cubicBezTo>
                  <a:pt x="813506" y="157846"/>
                  <a:pt x="810419" y="159623"/>
                  <a:pt x="807244" y="161210"/>
                </a:cubicBezTo>
                <a:cubicBezTo>
                  <a:pt x="796925" y="160416"/>
                  <a:pt x="786557" y="160113"/>
                  <a:pt x="776287" y="158829"/>
                </a:cubicBezTo>
                <a:cubicBezTo>
                  <a:pt x="765835" y="157523"/>
                  <a:pt x="771072" y="155352"/>
                  <a:pt x="762000" y="149304"/>
                </a:cubicBezTo>
                <a:cubicBezTo>
                  <a:pt x="757982" y="146625"/>
                  <a:pt x="742510" y="144972"/>
                  <a:pt x="740569" y="144541"/>
                </a:cubicBezTo>
                <a:cubicBezTo>
                  <a:pt x="723600" y="140770"/>
                  <a:pt x="744622" y="143232"/>
                  <a:pt x="723900" y="139779"/>
                </a:cubicBezTo>
                <a:cubicBezTo>
                  <a:pt x="717588" y="138727"/>
                  <a:pt x="711200" y="138192"/>
                  <a:pt x="704850" y="137398"/>
                </a:cubicBezTo>
                <a:cubicBezTo>
                  <a:pt x="696924" y="135416"/>
                  <a:pt x="691701" y="132665"/>
                  <a:pt x="683419" y="137398"/>
                </a:cubicBezTo>
                <a:cubicBezTo>
                  <a:pt x="680934" y="138818"/>
                  <a:pt x="680680" y="142517"/>
                  <a:pt x="678656" y="144541"/>
                </a:cubicBezTo>
                <a:cubicBezTo>
                  <a:pt x="676632" y="146565"/>
                  <a:pt x="674143" y="148177"/>
                  <a:pt x="671512" y="149304"/>
                </a:cubicBezTo>
                <a:cubicBezTo>
                  <a:pt x="662187" y="153300"/>
                  <a:pt x="657314" y="150040"/>
                  <a:pt x="647700" y="156448"/>
                </a:cubicBezTo>
                <a:cubicBezTo>
                  <a:pt x="637188" y="163455"/>
                  <a:pt x="643362" y="160649"/>
                  <a:pt x="628650" y="163591"/>
                </a:cubicBezTo>
                <a:cubicBezTo>
                  <a:pt x="626269" y="165179"/>
                  <a:pt x="624121" y="167192"/>
                  <a:pt x="621506" y="168354"/>
                </a:cubicBezTo>
                <a:cubicBezTo>
                  <a:pt x="616919" y="170393"/>
                  <a:pt x="607219" y="173116"/>
                  <a:pt x="607219" y="173116"/>
                </a:cubicBezTo>
                <a:lnTo>
                  <a:pt x="592931" y="182641"/>
                </a:lnTo>
                <a:lnTo>
                  <a:pt x="585787" y="187404"/>
                </a:lnTo>
                <a:cubicBezTo>
                  <a:pt x="584993" y="189785"/>
                  <a:pt x="583406" y="192038"/>
                  <a:pt x="583406" y="194548"/>
                </a:cubicBezTo>
                <a:cubicBezTo>
                  <a:pt x="583406" y="208603"/>
                  <a:pt x="584660" y="217984"/>
                  <a:pt x="588169" y="230266"/>
                </a:cubicBezTo>
                <a:cubicBezTo>
                  <a:pt x="588859" y="232680"/>
                  <a:pt x="589941" y="234975"/>
                  <a:pt x="590550" y="237410"/>
                </a:cubicBezTo>
                <a:cubicBezTo>
                  <a:pt x="591532" y="241336"/>
                  <a:pt x="590923" y="245802"/>
                  <a:pt x="592931" y="249316"/>
                </a:cubicBezTo>
                <a:cubicBezTo>
                  <a:pt x="594351" y="251801"/>
                  <a:pt x="597694" y="252491"/>
                  <a:pt x="600075" y="254079"/>
                </a:cubicBezTo>
                <a:cubicBezTo>
                  <a:pt x="600869" y="256460"/>
                  <a:pt x="600888" y="259263"/>
                  <a:pt x="602456" y="261223"/>
                </a:cubicBezTo>
                <a:cubicBezTo>
                  <a:pt x="604244" y="263458"/>
                  <a:pt x="607401" y="264153"/>
                  <a:pt x="609600" y="265985"/>
                </a:cubicBezTo>
                <a:cubicBezTo>
                  <a:pt x="612187" y="268141"/>
                  <a:pt x="614588" y="270542"/>
                  <a:pt x="616744" y="273129"/>
                </a:cubicBezTo>
                <a:cubicBezTo>
                  <a:pt x="618576" y="275328"/>
                  <a:pt x="619079" y="278756"/>
                  <a:pt x="621506" y="280273"/>
                </a:cubicBezTo>
                <a:cubicBezTo>
                  <a:pt x="625763" y="282934"/>
                  <a:pt x="635794" y="285035"/>
                  <a:pt x="635794" y="285035"/>
                </a:cubicBezTo>
                <a:cubicBezTo>
                  <a:pt x="642250" y="283744"/>
                  <a:pt x="650172" y="283731"/>
                  <a:pt x="654844" y="277891"/>
                </a:cubicBezTo>
                <a:cubicBezTo>
                  <a:pt x="656412" y="275931"/>
                  <a:pt x="655183" y="272207"/>
                  <a:pt x="657225" y="270748"/>
                </a:cubicBezTo>
                <a:cubicBezTo>
                  <a:pt x="661310" y="267830"/>
                  <a:pt x="671512" y="265985"/>
                  <a:pt x="671512" y="265985"/>
                </a:cubicBezTo>
                <a:cubicBezTo>
                  <a:pt x="673893" y="268366"/>
                  <a:pt x="676500" y="270542"/>
                  <a:pt x="678656" y="273129"/>
                </a:cubicBezTo>
                <a:cubicBezTo>
                  <a:pt x="680488" y="275328"/>
                  <a:pt x="680590" y="279838"/>
                  <a:pt x="683419" y="280273"/>
                </a:cubicBezTo>
                <a:cubicBezTo>
                  <a:pt x="692084" y="281606"/>
                  <a:pt x="700881" y="278685"/>
                  <a:pt x="709612" y="277891"/>
                </a:cubicBezTo>
                <a:cubicBezTo>
                  <a:pt x="711993" y="276304"/>
                  <a:pt x="714732" y="275153"/>
                  <a:pt x="716756" y="273129"/>
                </a:cubicBezTo>
                <a:cubicBezTo>
                  <a:pt x="718780" y="271105"/>
                  <a:pt x="719365" y="267870"/>
                  <a:pt x="721519" y="265985"/>
                </a:cubicBezTo>
                <a:cubicBezTo>
                  <a:pt x="725826" y="262216"/>
                  <a:pt x="735806" y="256460"/>
                  <a:pt x="735806" y="256460"/>
                </a:cubicBezTo>
                <a:cubicBezTo>
                  <a:pt x="737394" y="258841"/>
                  <a:pt x="739664" y="260889"/>
                  <a:pt x="740569" y="263604"/>
                </a:cubicBezTo>
                <a:cubicBezTo>
                  <a:pt x="744368" y="275000"/>
                  <a:pt x="743064" y="285299"/>
                  <a:pt x="740569" y="296941"/>
                </a:cubicBezTo>
                <a:cubicBezTo>
                  <a:pt x="739517" y="301850"/>
                  <a:pt x="737394" y="306466"/>
                  <a:pt x="735806" y="311229"/>
                </a:cubicBezTo>
                <a:lnTo>
                  <a:pt x="733425" y="318373"/>
                </a:lnTo>
                <a:cubicBezTo>
                  <a:pt x="735012" y="323135"/>
                  <a:pt x="739774" y="327898"/>
                  <a:pt x="738187" y="332660"/>
                </a:cubicBezTo>
                <a:lnTo>
                  <a:pt x="731044" y="354091"/>
                </a:lnTo>
                <a:cubicBezTo>
                  <a:pt x="730250" y="356472"/>
                  <a:pt x="729271" y="358800"/>
                  <a:pt x="728662" y="361235"/>
                </a:cubicBezTo>
                <a:cubicBezTo>
                  <a:pt x="727868" y="364410"/>
                  <a:pt x="727180" y="367613"/>
                  <a:pt x="726281" y="370760"/>
                </a:cubicBezTo>
                <a:cubicBezTo>
                  <a:pt x="725003" y="375235"/>
                  <a:pt x="723003" y="381955"/>
                  <a:pt x="719137" y="385048"/>
                </a:cubicBezTo>
                <a:cubicBezTo>
                  <a:pt x="717177" y="386616"/>
                  <a:pt x="714375" y="386635"/>
                  <a:pt x="711994" y="387429"/>
                </a:cubicBezTo>
                <a:cubicBezTo>
                  <a:pt x="711200" y="389810"/>
                  <a:pt x="711180" y="392613"/>
                  <a:pt x="709612" y="394573"/>
                </a:cubicBezTo>
                <a:cubicBezTo>
                  <a:pt x="704940" y="400413"/>
                  <a:pt x="697016" y="400425"/>
                  <a:pt x="690562" y="401716"/>
                </a:cubicBezTo>
                <a:cubicBezTo>
                  <a:pt x="680324" y="408543"/>
                  <a:pt x="684686" y="407987"/>
                  <a:pt x="669131" y="404098"/>
                </a:cubicBezTo>
                <a:cubicBezTo>
                  <a:pt x="664261" y="402880"/>
                  <a:pt x="654844" y="399335"/>
                  <a:pt x="654844" y="399335"/>
                </a:cubicBezTo>
                <a:cubicBezTo>
                  <a:pt x="652463" y="400129"/>
                  <a:pt x="649660" y="400148"/>
                  <a:pt x="647700" y="401716"/>
                </a:cubicBezTo>
                <a:cubicBezTo>
                  <a:pt x="632312" y="414026"/>
                  <a:pt x="653749" y="405256"/>
                  <a:pt x="635794" y="411241"/>
                </a:cubicBezTo>
                <a:cubicBezTo>
                  <a:pt x="627856" y="410447"/>
                  <a:pt x="619822" y="410330"/>
                  <a:pt x="611981" y="408860"/>
                </a:cubicBezTo>
                <a:cubicBezTo>
                  <a:pt x="607047" y="407935"/>
                  <a:pt x="602456" y="405685"/>
                  <a:pt x="597694" y="404098"/>
                </a:cubicBezTo>
                <a:cubicBezTo>
                  <a:pt x="595313" y="403304"/>
                  <a:pt x="592985" y="402325"/>
                  <a:pt x="590550" y="401716"/>
                </a:cubicBezTo>
                <a:cubicBezTo>
                  <a:pt x="578590" y="398726"/>
                  <a:pt x="584130" y="400370"/>
                  <a:pt x="573881" y="396954"/>
                </a:cubicBezTo>
                <a:cubicBezTo>
                  <a:pt x="553415" y="383309"/>
                  <a:pt x="579303" y="399664"/>
                  <a:pt x="559594" y="389810"/>
                </a:cubicBezTo>
                <a:cubicBezTo>
                  <a:pt x="550232" y="385129"/>
                  <a:pt x="555278" y="384661"/>
                  <a:pt x="545306" y="382666"/>
                </a:cubicBezTo>
                <a:cubicBezTo>
                  <a:pt x="526279" y="378860"/>
                  <a:pt x="532090" y="381846"/>
                  <a:pt x="514350" y="377904"/>
                </a:cubicBezTo>
                <a:cubicBezTo>
                  <a:pt x="511900" y="377360"/>
                  <a:pt x="509587" y="376317"/>
                  <a:pt x="507206" y="375523"/>
                </a:cubicBezTo>
                <a:cubicBezTo>
                  <a:pt x="486730" y="361872"/>
                  <a:pt x="512637" y="378239"/>
                  <a:pt x="492919" y="368379"/>
                </a:cubicBezTo>
                <a:cubicBezTo>
                  <a:pt x="476475" y="360157"/>
                  <a:pt x="496072" y="366190"/>
                  <a:pt x="476250" y="361235"/>
                </a:cubicBezTo>
                <a:cubicBezTo>
                  <a:pt x="473869" y="362823"/>
                  <a:pt x="470623" y="363571"/>
                  <a:pt x="469106" y="365998"/>
                </a:cubicBezTo>
                <a:cubicBezTo>
                  <a:pt x="466445" y="370255"/>
                  <a:pt x="465562" y="375415"/>
                  <a:pt x="464344" y="380285"/>
                </a:cubicBezTo>
                <a:cubicBezTo>
                  <a:pt x="461353" y="392245"/>
                  <a:pt x="462997" y="386705"/>
                  <a:pt x="459581" y="396954"/>
                </a:cubicBezTo>
                <a:cubicBezTo>
                  <a:pt x="458787" y="402510"/>
                  <a:pt x="458301" y="408119"/>
                  <a:pt x="457200" y="413623"/>
                </a:cubicBezTo>
                <a:cubicBezTo>
                  <a:pt x="456708" y="416084"/>
                  <a:pt x="457300" y="420384"/>
                  <a:pt x="454819" y="420766"/>
                </a:cubicBezTo>
                <a:cubicBezTo>
                  <a:pt x="445372" y="422219"/>
                  <a:pt x="435769" y="419179"/>
                  <a:pt x="426244" y="418385"/>
                </a:cubicBezTo>
                <a:lnTo>
                  <a:pt x="404812" y="411241"/>
                </a:lnTo>
                <a:lnTo>
                  <a:pt x="397669" y="408860"/>
                </a:lnTo>
                <a:lnTo>
                  <a:pt x="390525" y="406479"/>
                </a:lnTo>
                <a:cubicBezTo>
                  <a:pt x="373458" y="380878"/>
                  <a:pt x="388740" y="399832"/>
                  <a:pt x="373856" y="387429"/>
                </a:cubicBezTo>
                <a:cubicBezTo>
                  <a:pt x="371269" y="385273"/>
                  <a:pt x="369370" y="382353"/>
                  <a:pt x="366712" y="380285"/>
                </a:cubicBezTo>
                <a:cubicBezTo>
                  <a:pt x="362194" y="376771"/>
                  <a:pt x="357978" y="372148"/>
                  <a:pt x="352425" y="370760"/>
                </a:cubicBezTo>
                <a:cubicBezTo>
                  <a:pt x="333627" y="366061"/>
                  <a:pt x="346161" y="368651"/>
                  <a:pt x="314325" y="365998"/>
                </a:cubicBezTo>
                <a:cubicBezTo>
                  <a:pt x="311944" y="364410"/>
                  <a:pt x="309205" y="363259"/>
                  <a:pt x="307181" y="361235"/>
                </a:cubicBezTo>
                <a:cubicBezTo>
                  <a:pt x="305157" y="359211"/>
                  <a:pt x="304800" y="355679"/>
                  <a:pt x="302419" y="354091"/>
                </a:cubicBezTo>
                <a:cubicBezTo>
                  <a:pt x="299696" y="352276"/>
                  <a:pt x="296029" y="352650"/>
                  <a:pt x="292894" y="351710"/>
                </a:cubicBezTo>
                <a:cubicBezTo>
                  <a:pt x="288085" y="350268"/>
                  <a:pt x="278606" y="346948"/>
                  <a:pt x="278606" y="346948"/>
                </a:cubicBezTo>
                <a:cubicBezTo>
                  <a:pt x="279400" y="342185"/>
                  <a:pt x="278828" y="336979"/>
                  <a:pt x="280987" y="332660"/>
                </a:cubicBezTo>
                <a:cubicBezTo>
                  <a:pt x="282267" y="330100"/>
                  <a:pt x="286107" y="329922"/>
                  <a:pt x="288131" y="327898"/>
                </a:cubicBezTo>
                <a:cubicBezTo>
                  <a:pt x="290937" y="325092"/>
                  <a:pt x="292894" y="321548"/>
                  <a:pt x="295275" y="318373"/>
                </a:cubicBezTo>
                <a:cubicBezTo>
                  <a:pt x="297188" y="301150"/>
                  <a:pt x="300278" y="285876"/>
                  <a:pt x="295275" y="268366"/>
                </a:cubicBezTo>
                <a:cubicBezTo>
                  <a:pt x="294489" y="265614"/>
                  <a:pt x="290746" y="264766"/>
                  <a:pt x="288131" y="263604"/>
                </a:cubicBezTo>
                <a:cubicBezTo>
                  <a:pt x="283544" y="261565"/>
                  <a:pt x="273844" y="258841"/>
                  <a:pt x="273844" y="258841"/>
                </a:cubicBezTo>
                <a:lnTo>
                  <a:pt x="259556" y="263604"/>
                </a:lnTo>
                <a:cubicBezTo>
                  <a:pt x="226803" y="274522"/>
                  <a:pt x="254867" y="265913"/>
                  <a:pt x="171450" y="268366"/>
                </a:cubicBezTo>
                <a:cubicBezTo>
                  <a:pt x="169069" y="269160"/>
                  <a:pt x="166728" y="270088"/>
                  <a:pt x="164306" y="270748"/>
                </a:cubicBezTo>
                <a:cubicBezTo>
                  <a:pt x="157991" y="272470"/>
                  <a:pt x="145256" y="275510"/>
                  <a:pt x="145256" y="275510"/>
                </a:cubicBezTo>
                <a:cubicBezTo>
                  <a:pt x="135881" y="274171"/>
                  <a:pt x="118617" y="270213"/>
                  <a:pt x="109537" y="275510"/>
                </a:cubicBezTo>
                <a:cubicBezTo>
                  <a:pt x="79732" y="292896"/>
                  <a:pt x="113724" y="287545"/>
                  <a:pt x="92869" y="292179"/>
                </a:cubicBezTo>
                <a:cubicBezTo>
                  <a:pt x="88156" y="293226"/>
                  <a:pt x="83344" y="293766"/>
                  <a:pt x="78581" y="294560"/>
                </a:cubicBezTo>
                <a:cubicBezTo>
                  <a:pt x="76200" y="296148"/>
                  <a:pt x="74052" y="298161"/>
                  <a:pt x="71437" y="299323"/>
                </a:cubicBezTo>
                <a:cubicBezTo>
                  <a:pt x="66850" y="301362"/>
                  <a:pt x="57150" y="304085"/>
                  <a:pt x="57150" y="304085"/>
                </a:cubicBezTo>
                <a:cubicBezTo>
                  <a:pt x="53626" y="303582"/>
                  <a:pt x="30599" y="300424"/>
                  <a:pt x="26194" y="299323"/>
                </a:cubicBezTo>
                <a:cubicBezTo>
                  <a:pt x="21324" y="298105"/>
                  <a:pt x="16669" y="296148"/>
                  <a:pt x="11906" y="294560"/>
                </a:cubicBezTo>
                <a:cubicBezTo>
                  <a:pt x="8066" y="293280"/>
                  <a:pt x="3969" y="292973"/>
                  <a:pt x="0" y="292179"/>
                </a:cubicBezTo>
                <a:lnTo>
                  <a:pt x="0" y="280273"/>
                </a:lnTo>
                <a:close/>
              </a:path>
            </a:pathLst>
          </a:cu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79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vjetlana\Documents\školska knjiga\ppt\7\sredozemlje.jpg">
            <a:extLst>
              <a:ext uri="{FF2B5EF4-FFF2-40B4-BE49-F238E27FC236}">
                <a16:creationId xmlns:a16="http://schemas.microsoft.com/office/drawing/2014/main" id="{F3242893-A796-4367-89D8-3C25AAF5F7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9766" y="1089207"/>
            <a:ext cx="9004144" cy="487370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D243E573-E0FE-404B-8347-1E0580BA8C42}"/>
              </a:ext>
            </a:extLst>
          </p:cNvPr>
          <p:cNvSpPr/>
          <p:nvPr/>
        </p:nvSpPr>
        <p:spPr>
          <a:xfrm>
            <a:off x="1233995" y="4190260"/>
            <a:ext cx="994300" cy="33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/>
              <a:t>Gibraltarska vrata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723B5297-DD90-499A-BA7B-BB9747E7287E}"/>
              </a:ext>
            </a:extLst>
          </p:cNvPr>
          <p:cNvSpPr/>
          <p:nvPr/>
        </p:nvSpPr>
        <p:spPr>
          <a:xfrm>
            <a:off x="5388745" y="3932808"/>
            <a:ext cx="825623" cy="337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>
                <a:solidFill>
                  <a:schemeClr val="tx1"/>
                </a:solidFill>
              </a:rPr>
              <a:t>Mesinski</a:t>
            </a:r>
            <a:r>
              <a:rPr lang="hr-HR" sz="1200" dirty="0">
                <a:solidFill>
                  <a:schemeClr val="tx1"/>
                </a:solidFill>
              </a:rPr>
              <a:t> prolaz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F43CF882-DDC3-47F6-AD5A-23D330C4E9A3}"/>
              </a:ext>
            </a:extLst>
          </p:cNvPr>
          <p:cNvSpPr/>
          <p:nvPr/>
        </p:nvSpPr>
        <p:spPr>
          <a:xfrm>
            <a:off x="4651897" y="4190260"/>
            <a:ext cx="825623" cy="41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chemeClr val="tx1"/>
                </a:solidFill>
              </a:rPr>
              <a:t>Sicilski prolaz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1D532028-970A-4CBE-86D7-580FF2DC5ACD}"/>
              </a:ext>
            </a:extLst>
          </p:cNvPr>
          <p:cNvSpPr/>
          <p:nvPr/>
        </p:nvSpPr>
        <p:spPr>
          <a:xfrm>
            <a:off x="7874493" y="2902998"/>
            <a:ext cx="656948" cy="195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chemeClr val="tx1"/>
                </a:solidFill>
              </a:rPr>
              <a:t>Bospor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D106212E-6979-4D49-B715-782F49624105}"/>
              </a:ext>
            </a:extLst>
          </p:cNvPr>
          <p:cNvSpPr/>
          <p:nvPr/>
        </p:nvSpPr>
        <p:spPr>
          <a:xfrm>
            <a:off x="7437120" y="3243071"/>
            <a:ext cx="829056" cy="3306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>
                <a:solidFill>
                  <a:schemeClr val="tx1"/>
                </a:solidFill>
              </a:rPr>
              <a:t>Dardaneli</a:t>
            </a:r>
          </a:p>
        </p:txBody>
      </p:sp>
      <p:sp>
        <p:nvSpPr>
          <p:cNvPr id="10" name="Križ 9">
            <a:extLst>
              <a:ext uri="{FF2B5EF4-FFF2-40B4-BE49-F238E27FC236}">
                <a16:creationId xmlns:a16="http://schemas.microsoft.com/office/drawing/2014/main" id="{46DED772-E304-4652-83D7-1E8CD417DEC5}"/>
              </a:ext>
            </a:extLst>
          </p:cNvPr>
          <p:cNvSpPr/>
          <p:nvPr/>
        </p:nvSpPr>
        <p:spPr>
          <a:xfrm>
            <a:off x="9183188" y="5003073"/>
            <a:ext cx="600891" cy="535577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C309219-1665-4E13-9F21-6A355E693B85}"/>
              </a:ext>
            </a:extLst>
          </p:cNvPr>
          <p:cNvSpPr txBox="1"/>
          <p:nvPr/>
        </p:nvSpPr>
        <p:spPr>
          <a:xfrm>
            <a:off x="587829" y="6309360"/>
            <a:ext cx="1050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/>
              <a:t>Imenujte morski kanal označen znakom plus. U čemu je njegova važnost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041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F07CB8D4-790C-4587-A814-EF519197E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31" y="2481943"/>
            <a:ext cx="10661469" cy="389785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Sueski kanal, 1869.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jačanje Sredozemlja, gradnja luka, industrija, plinovodi i naftovodi u podmorju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         na obali veće naseljavanje + industrija=                                   </a:t>
            </a:r>
            <a:r>
              <a:rPr lang="hr-HR" b="1" dirty="0"/>
              <a:t>LITORALIZACIJA </a:t>
            </a:r>
          </a:p>
        </p:txBody>
      </p: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1ECDC4FC-77EC-40C4-9EEC-10052405FBE4}"/>
              </a:ext>
            </a:extLst>
          </p:cNvPr>
          <p:cNvCxnSpPr/>
          <p:nvPr/>
        </p:nvCxnSpPr>
        <p:spPr>
          <a:xfrm>
            <a:off x="1841863" y="2939143"/>
            <a:ext cx="0" cy="979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02301ED8-214C-49D2-8152-7D807EA7026C}"/>
              </a:ext>
            </a:extLst>
          </p:cNvPr>
          <p:cNvCxnSpPr>
            <a:cxnSpLocks/>
          </p:cNvCxnSpPr>
          <p:nvPr/>
        </p:nvCxnSpPr>
        <p:spPr>
          <a:xfrm flipH="1">
            <a:off x="5889172" y="4611189"/>
            <a:ext cx="341811" cy="698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83B9364E-5458-4594-81B6-06ED8460058D}"/>
              </a:ext>
            </a:extLst>
          </p:cNvPr>
          <p:cNvCxnSpPr/>
          <p:nvPr/>
        </p:nvCxnSpPr>
        <p:spPr>
          <a:xfrm flipH="1">
            <a:off x="3357155" y="5786846"/>
            <a:ext cx="2103120" cy="16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Slika 17">
            <a:extLst>
              <a:ext uri="{FF2B5EF4-FFF2-40B4-BE49-F238E27FC236}">
                <a16:creationId xmlns:a16="http://schemas.microsoft.com/office/drawing/2014/main" id="{863C1ADF-8C98-4F6A-867B-7BC28DDF6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517" y="221075"/>
            <a:ext cx="30289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5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21348B0-6F92-4B81-ABCB-EAD628B3D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4011"/>
            <a:ext cx="10515600" cy="3675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/>
              <a:t>Pročitajte članke o brodu koji je zapeo u Sueskom kanalu te razmislite kakve posljedice je nanio „zaglavljeni” brod gospodarstvu Europe, ali svijeta? Bilješke vodite u bilježnicu.</a:t>
            </a:r>
          </a:p>
          <a:p>
            <a:pPr marL="0" indent="0">
              <a:buNone/>
            </a:pPr>
            <a:r>
              <a:rPr lang="hr-HR" sz="2400" dirty="0">
                <a:hlinkClick r:id="rId2"/>
              </a:rPr>
              <a:t>https://www.bug.hr/transport/brod-pun-kontejnera-iz-kine-blokirao-sueski-kanal-19886</a:t>
            </a:r>
            <a:r>
              <a:rPr lang="hr-HR" sz="2400" dirty="0"/>
              <a:t> (datum skidanja: 8.7.2021.)</a:t>
            </a:r>
          </a:p>
          <a:p>
            <a:pPr marL="0" indent="0">
              <a:buNone/>
            </a:pPr>
            <a:r>
              <a:rPr lang="hr-HR" sz="2400" dirty="0">
                <a:hlinkClick r:id="rId3"/>
              </a:rPr>
              <a:t>http://www.energetika-net.com/vijesti/energetsko-gospodarstvo/sueski-kanal-blokiran-nasukanim-brodom-stvara-velike-probleme-32250</a:t>
            </a:r>
            <a:r>
              <a:rPr lang="hr-HR" sz="2400" dirty="0"/>
              <a:t>  (datum skidanja: 8.7.2021.)</a:t>
            </a:r>
          </a:p>
          <a:p>
            <a:pPr marL="0" indent="0">
              <a:buNone/>
            </a:pPr>
            <a:r>
              <a:rPr lang="hr-HR" sz="2400" dirty="0">
                <a:hlinkClick r:id="rId4"/>
              </a:rPr>
              <a:t>https://www.jutarnji.hr/vijesti/svijet/golemi-brod-zacepio-je-sueski-kanal-zasto-je-taj-prolaz-tako-strateski-vazan-ali-i-ranjiv-15060475</a:t>
            </a:r>
            <a:r>
              <a:rPr lang="hr-HR" sz="2400" dirty="0"/>
              <a:t> (datum skidanja: 8.7.2021.)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4C4776E-2356-45C3-B664-D1844648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Zanimljivost </a:t>
            </a:r>
          </a:p>
        </p:txBody>
      </p:sp>
    </p:spTree>
    <p:extLst>
      <p:ext uri="{BB962C8B-B14F-4D97-AF65-F5344CB8AC3E}">
        <p14:creationId xmlns:p14="http://schemas.microsoft.com/office/powerpoint/2010/main" val="212575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2D869DC6-9B43-4AAC-9DAB-5497164D3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891348"/>
          </a:xfrm>
        </p:spPr>
        <p:txBody>
          <a:bodyPr>
            <a:normAutofit/>
          </a:bodyPr>
          <a:lstStyle/>
          <a:p>
            <a:r>
              <a:rPr lang="hr-HR" sz="2400" dirty="0"/>
              <a:t>od druge polovice 19.st. Južna Europa je najvažnija turistička regija</a:t>
            </a:r>
          </a:p>
          <a:p>
            <a:r>
              <a:rPr lang="hr-HR" sz="2400" dirty="0"/>
              <a:t>razvoj turizma, industrije, pomorstva – pozitivni učinci na razvoj gospodarstva, ali negativni na stanje okoliša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6D6A53-C874-4E59-9C60-F17128D97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49" t="2745" r="1"/>
          <a:stretch/>
        </p:blipFill>
        <p:spPr>
          <a:xfrm>
            <a:off x="3737498" y="2515914"/>
            <a:ext cx="7696939" cy="434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2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95E9B2B7-904B-4553-A9A8-595BE48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britanski posjed</a:t>
            </a:r>
          </a:p>
          <a:p>
            <a:r>
              <a:rPr lang="hr-HR" sz="2400" dirty="0"/>
              <a:t>važan geostrateški položaj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sz="2400" i="1" dirty="0"/>
              <a:t>Pronađite Gibraltar na geografskoj karti. Kako je dobio ime? Istražite kako je postao posjed UK? Kako se stanovništvo Gibraltara izjašnjava o budućemu političkom statusu?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C401153-2707-4116-BF6C-F38191E4A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Država Gibraltar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30E0B5D-908C-4F33-8F03-40F42FC78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596" y="1301363"/>
            <a:ext cx="7502003" cy="255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5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3556</TotalTime>
  <Words>744</Words>
  <Application>Microsoft Office PowerPoint</Application>
  <PresentationFormat>Široki zaslon</PresentationFormat>
  <Paragraphs>99</Paragraphs>
  <Slides>21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Calibri Light</vt:lpstr>
      <vt:lpstr>Arial</vt:lpstr>
      <vt:lpstr>Calibri</vt:lpstr>
      <vt:lpstr>Office Theme</vt:lpstr>
      <vt:lpstr>Južna Europa: more, krš i sunce</vt:lpstr>
      <vt:lpstr>ISHODI</vt:lpstr>
      <vt:lpstr>Prisjetimo se…</vt:lpstr>
      <vt:lpstr>Važan geografski položaj</vt:lpstr>
      <vt:lpstr>PowerPoint prezentacija</vt:lpstr>
      <vt:lpstr>PowerPoint prezentacija</vt:lpstr>
      <vt:lpstr>Zanimljivost </vt:lpstr>
      <vt:lpstr>PowerPoint prezentacija</vt:lpstr>
      <vt:lpstr>Država Gibraltar</vt:lpstr>
      <vt:lpstr>Pretežno planinski prostor</vt:lpstr>
      <vt:lpstr>PowerPoint prezentacija</vt:lpstr>
      <vt:lpstr>Krški reljefni oblici - površinski</vt:lpstr>
      <vt:lpstr>Krški reljefni oblici - podzemni</vt:lpstr>
      <vt:lpstr>Klima Južne Europe</vt:lpstr>
      <vt:lpstr>PowerPoint prezentacija</vt:lpstr>
      <vt:lpstr>PowerPoint prezentacija</vt:lpstr>
      <vt:lpstr>PowerPoint prezentacija</vt:lpstr>
      <vt:lpstr>Voda</vt:lpstr>
      <vt:lpstr>Rijeke Južne Europe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Marija Ros Kozarić</cp:lastModifiedBy>
  <cp:revision>87</cp:revision>
  <dcterms:created xsi:type="dcterms:W3CDTF">2021-01-04T08:54:24Z</dcterms:created>
  <dcterms:modified xsi:type="dcterms:W3CDTF">2021-07-15T14:16:31Z</dcterms:modified>
</cp:coreProperties>
</file>